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slideLayouts/slideLayout4.xml" ContentType="application/vnd.openxmlformats-officedocument.presentationml.slideLayout+xml"/>
  <Override PartName="/docProps/app.xml" ContentType="application/vnd.openxmlformats-officedocument.extended-properties+xml"/>
  <Override PartName="/ppt/revisionInfo.xml" ContentType="application/vnd.ms-powerpoint.revisioninfo+xml"/>
  <Override PartName="/ppt/tags/tag1.xml" ContentType="application/vnd.openxmlformats-officedocument.presentationml.tags+xml"/>
  <Override PartName="/ppt/tags/tag12.xml" ContentType="application/vnd.openxmlformats-officedocument.presentationml.tags+xml"/>
  <Override PartName="/docProps/core.xml" ContentType="application/vnd.openxmlformats-package.core-properties+xml"/>
  <Override PartName="/ppt/notesSlides/notesSlide4.xml" ContentType="application/vnd.openxmlformats-officedocument.presentationml.notesSlide+xml"/>
  <Override PartName="/ppt/slides/slide2.xml" ContentType="application/vnd.openxmlformats-officedocument.presentationml.slide+xml"/>
  <Override PartName="/ppt/tags/tag13.xml" ContentType="application/vnd.openxmlformats-officedocument.presentationml.tags+xml"/>
  <Override PartName="/ppt/slideLayouts/slideLayout6.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tags/tag3.xml" ContentType="application/vnd.openxmlformats-officedocument.presentationml.tags+xml"/>
  <Override PartName="/ppt/notesMasters/notesMaster1.xml" ContentType="application/vnd.openxmlformats-officedocument.presentationml.notesMaster+xml"/>
  <Override PartName="/ppt/tags/tag10.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slides/slide5.xml" ContentType="application/vnd.openxmlformats-officedocument.presentationml.slide+xml"/>
  <Override PartName="/ppt/viewProps.xml" ContentType="application/vnd.openxmlformats-officedocument.presentationml.viewProps+xml"/>
  <Override PartName="/ppt/notesSlides/notesSlide1.xml" ContentType="application/vnd.openxmlformats-officedocument.presentationml.notesSlide+xml"/>
  <Override PartName="/ppt/slides/slide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5.xml" ContentType="application/vnd.openxmlformats-officedocument.presentationml.notesSlide+xml"/>
  <Override PartName="/ppt/slides/slide3.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1.xml" ContentType="application/vnd.openxmlformats-officedocument.presentationml.slide+xml"/>
  <Override PartName="/ppt/presProps.xml" ContentType="application/vnd.openxmlformats-officedocument.presentationml.presProps+xml"/>
  <Override PartName="/ppt/slideLayouts/slideLayout8.xml" ContentType="application/vnd.openxmlformats-officedocument.presentationml.slideLayout+xml"/>
  <Override PartName="/ppt/tags/tag11.xml" ContentType="application/vnd.openxmlformats-officedocument.presentationml.tag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6.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2.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5169" r:id="rId2"/>
    <p:sldId id="262" r:id="rId3"/>
    <p:sldId id="5157" r:id="rId4"/>
    <p:sldId id="5187" r:id="rId5"/>
    <p:sldId id="5163" r:id="rId6"/>
    <p:sldId id="5177" r:id="rId7"/>
    <p:sldId id="5178" r:id="rId8"/>
    <p:sldId id="518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5" dt="2026-09-06T19:16:33.9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4" d="100"/>
          <a:sy n="74" d="100"/>
        </p:scale>
        <p:origin x="18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76208B-C3F7-4173-AC32-A79F7FFE1ED6}" type="datetimeFigureOut">
              <a:t>07.09.2026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7ED7F1-2551-4496-ADF7-922ECBE4118E}" type="slidenum">
              <a:t>‹#›</a:t>
            </a:fld>
            <a:endParaRPr lang="en-US"/>
          </a:p>
        </p:txBody>
      </p:sp>
    </p:spTree>
    <p:extLst>
      <p:ext uri="{BB962C8B-B14F-4D97-AF65-F5344CB8AC3E}">
        <p14:creationId xmlns:p14="http://schemas.microsoft.com/office/powerpoint/2010/main" val="14794569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65D1DA-7895-EC38-BF22-397A2FD5988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8E23BCB-A658-2FD7-49B0-CD1F76F7A70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4617A12-B241-0E8D-1486-AB59825931A1}"/>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4BF618A9-D5A9-B2A7-7397-50347E6A21DB}"/>
              </a:ext>
            </a:extLst>
          </p:cNvPr>
          <p:cNvSpPr>
            <a:spLocks noGrp="1"/>
          </p:cNvSpPr>
          <p:nvPr>
            <p:ph type="sldNum" sz="quarter" idx="5"/>
          </p:nvPr>
        </p:nvSpPr>
        <p:spPr/>
        <p:txBody>
          <a:bodyPr/>
          <a:lstStyle/>
          <a:p>
            <a:fld id="{7DA70C78-173F-D64A-A73A-E7995BB9F680}" type="slidenum">
              <a:rPr lang="nb-NO" smtClean="0"/>
              <a:pPr/>
              <a:t>1</a:t>
            </a:fld>
            <a:endParaRPr lang="nb-NO"/>
          </a:p>
        </p:txBody>
      </p:sp>
    </p:spTree>
    <p:extLst>
      <p:ext uri="{BB962C8B-B14F-4D97-AF65-F5344CB8AC3E}">
        <p14:creationId xmlns:p14="http://schemas.microsoft.com/office/powerpoint/2010/main" val="38270154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D0C74-52F9-B993-C5B9-942CFAE84C3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50A091A-CEA2-B1D9-36CB-F266146202B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7157490-7AAB-6819-8F87-D2C35EBF8BBB}"/>
              </a:ext>
            </a:extLst>
          </p:cNvPr>
          <p:cNvSpPr>
            <a:spLocks noGrp="1"/>
          </p:cNvSpPr>
          <p:nvPr>
            <p:ph type="body" idx="1"/>
          </p:nvPr>
        </p:nvSpPr>
        <p:spPr/>
        <p:txBody>
          <a:bodyPr/>
          <a:lstStyle/>
          <a:p>
            <a:pPr marL="171450" indent="-171450">
              <a:buFont typeface="Arial"/>
              <a:buChar char="•"/>
            </a:pPr>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3758F6B6-8AF9-4A6B-608C-D66BD0AA3CB9}"/>
              </a:ext>
            </a:extLst>
          </p:cNvPr>
          <p:cNvSpPr>
            <a:spLocks noGrp="1"/>
          </p:cNvSpPr>
          <p:nvPr>
            <p:ph type="sldNum" sz="quarter" idx="10"/>
          </p:nvPr>
        </p:nvSpPr>
        <p:spPr/>
        <p:txBody>
          <a:bodyPr/>
          <a:lstStyle/>
          <a:p>
            <a:fld id="{7DA70C78-173F-D64A-A73A-E7995BB9F680}" type="slidenum">
              <a:rPr lang="nb-NO" smtClean="0"/>
              <a:t>3</a:t>
            </a:fld>
            <a:endParaRPr lang="nb-NO"/>
          </a:p>
        </p:txBody>
      </p:sp>
    </p:spTree>
    <p:extLst>
      <p:ext uri="{BB962C8B-B14F-4D97-AF65-F5344CB8AC3E}">
        <p14:creationId xmlns:p14="http://schemas.microsoft.com/office/powerpoint/2010/main" val="3721421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B4C79-1571-CD1D-C076-EC731FECBE8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27EFC32-84F5-1817-CD57-082275CF5B0F}"/>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19F6094-87DB-53F1-F535-B54FEF516170}"/>
              </a:ext>
            </a:extLst>
          </p:cNvPr>
          <p:cNvSpPr>
            <a:spLocks noGrp="1"/>
          </p:cNvSpPr>
          <p:nvPr>
            <p:ph type="body" idx="1"/>
          </p:nvPr>
        </p:nvSpPr>
        <p:spPr/>
        <p:txBody>
          <a:bodyPr/>
          <a:lstStyle/>
          <a:p>
            <a:pPr marL="171450" indent="-171450">
              <a:buFont typeface="Arial"/>
              <a:buChar char="•"/>
            </a:pPr>
            <a:r>
              <a:rPr lang="nb-NO" dirty="0"/>
              <a:t>Voksen skole har mange innganger til skole og det er et ønske at flest mulig går eller sykler, og færrest mulig blir kjørt til skolen.</a:t>
            </a:r>
            <a:endParaRPr lang="en-US"/>
          </a:p>
          <a:p>
            <a:pPr marL="171450" indent="-171450">
              <a:buFont typeface="Arial"/>
              <a:buChar char="•"/>
            </a:pPr>
            <a:r>
              <a:rPr lang="nb-NO" dirty="0"/>
              <a:t>Dersom barna må kjøres ønsker vi å spre trafikken og oppfordrer til kantstopp og slippe av barn ved følgende steder: Jarbakken fra Arnebråtveien, bruk kantstopp langs fortau fram til første snuplass, som angitt med den røde sirkelen. Siden det ikke er fortau langs Jarbakken nedover mot neste snuplass, ønsker vi at dere ikke bruker denne siste delen av Jarbakken.</a:t>
            </a:r>
            <a:endParaRPr lang="en-US" dirty="0"/>
          </a:p>
          <a:p>
            <a:pPr marL="171450" indent="-171450">
              <a:buFont typeface="Arial"/>
              <a:buChar char="•"/>
            </a:pPr>
            <a:r>
              <a:rPr lang="nb-NO" dirty="0"/>
              <a:t>Landingsveien, bruk kantstopp og snu nederst ved snuplassen ved borettslaget for å kjøre tilbake.</a:t>
            </a:r>
            <a:endParaRPr lang="en-US"/>
          </a:p>
          <a:p>
            <a:pPr marL="171450" indent="-171450">
              <a:buFont typeface="Arial"/>
              <a:buChar char="•"/>
            </a:pPr>
            <a:r>
              <a:rPr lang="nb-NO" dirty="0"/>
              <a:t>Skal du parkere og følge barn inn eller hente barn, skal du bruke skolens parkeringsplass, angitt med krysset.</a:t>
            </a:r>
          </a:p>
        </p:txBody>
      </p:sp>
      <p:sp>
        <p:nvSpPr>
          <p:cNvPr id="4" name="Plassholder for lysbildenummer 3">
            <a:extLst>
              <a:ext uri="{FF2B5EF4-FFF2-40B4-BE49-F238E27FC236}">
                <a16:creationId xmlns:a16="http://schemas.microsoft.com/office/drawing/2014/main" id="{F0B913F7-F595-6BE4-6CB6-7AAD623032EB}"/>
              </a:ext>
            </a:extLst>
          </p:cNvPr>
          <p:cNvSpPr>
            <a:spLocks noGrp="1"/>
          </p:cNvSpPr>
          <p:nvPr>
            <p:ph type="sldNum" sz="quarter" idx="10"/>
          </p:nvPr>
        </p:nvSpPr>
        <p:spPr/>
        <p:txBody>
          <a:bodyPr/>
          <a:lstStyle/>
          <a:p>
            <a:fld id="{7DA70C78-173F-D64A-A73A-E7995BB9F680}" type="slidenum">
              <a:rPr lang="nb-NO" smtClean="0"/>
              <a:t>4</a:t>
            </a:fld>
            <a:endParaRPr lang="nb-NO"/>
          </a:p>
        </p:txBody>
      </p:sp>
    </p:spTree>
    <p:extLst>
      <p:ext uri="{BB962C8B-B14F-4D97-AF65-F5344CB8AC3E}">
        <p14:creationId xmlns:p14="http://schemas.microsoft.com/office/powerpoint/2010/main" val="2681028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25A1F-C3D7-B73C-B7E8-275911ACF3A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E11E010-B97B-1AE9-33DE-5A788EA10220}"/>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70A14A9-61DA-B598-84F3-5593C98B5570}"/>
              </a:ext>
            </a:extLst>
          </p:cNvPr>
          <p:cNvSpPr>
            <a:spLocks noGrp="1"/>
          </p:cNvSpPr>
          <p:nvPr>
            <p:ph type="body" idx="1"/>
          </p:nvPr>
        </p:nvSpPr>
        <p:spPr/>
        <p:txBody>
          <a:bodyPr/>
          <a:lstStyle/>
          <a:p>
            <a:pPr marL="171450" indent="-171450">
              <a:buFont typeface="Arial"/>
              <a:buChar char="•"/>
            </a:pPr>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D87A8261-E8F0-D204-A511-C468B44FCA88}"/>
              </a:ext>
            </a:extLst>
          </p:cNvPr>
          <p:cNvSpPr>
            <a:spLocks noGrp="1"/>
          </p:cNvSpPr>
          <p:nvPr>
            <p:ph type="sldNum" sz="quarter" idx="10"/>
          </p:nvPr>
        </p:nvSpPr>
        <p:spPr/>
        <p:txBody>
          <a:bodyPr/>
          <a:lstStyle/>
          <a:p>
            <a:fld id="{7DA70C78-173F-D64A-A73A-E7995BB9F680}" type="slidenum">
              <a:rPr lang="nb-NO" smtClean="0"/>
              <a:t>5</a:t>
            </a:fld>
            <a:endParaRPr lang="nb-NO"/>
          </a:p>
        </p:txBody>
      </p:sp>
    </p:spTree>
    <p:extLst>
      <p:ext uri="{BB962C8B-B14F-4D97-AF65-F5344CB8AC3E}">
        <p14:creationId xmlns:p14="http://schemas.microsoft.com/office/powerpoint/2010/main" val="3208070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04A5F-41A0-E433-B1D7-9161E31C04D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5DBCF48-3644-C8BD-CD97-91E8C2E9BE9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A88BA96-A64E-2772-D857-37E95BFC967B}"/>
              </a:ext>
            </a:extLst>
          </p:cNvPr>
          <p:cNvSpPr>
            <a:spLocks noGrp="1"/>
          </p:cNvSpPr>
          <p:nvPr>
            <p:ph type="body" idx="1"/>
          </p:nvPr>
        </p:nvSpPr>
        <p:spPr/>
        <p:txBody>
          <a:bodyPr/>
          <a:lstStyle/>
          <a:p>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4CDCF071-B822-55F8-12CB-E6EC84F4374B}"/>
              </a:ext>
            </a:extLst>
          </p:cNvPr>
          <p:cNvSpPr>
            <a:spLocks noGrp="1"/>
          </p:cNvSpPr>
          <p:nvPr>
            <p:ph type="sldNum" sz="quarter" idx="10"/>
          </p:nvPr>
        </p:nvSpPr>
        <p:spPr/>
        <p:txBody>
          <a:bodyPr/>
          <a:lstStyle/>
          <a:p>
            <a:fld id="{7DA70C78-173F-D64A-A73A-E7995BB9F680}" type="slidenum">
              <a:rPr lang="nb-NO" smtClean="0"/>
              <a:t>6</a:t>
            </a:fld>
            <a:endParaRPr lang="nb-NO"/>
          </a:p>
        </p:txBody>
      </p:sp>
    </p:spTree>
    <p:extLst>
      <p:ext uri="{BB962C8B-B14F-4D97-AF65-F5344CB8AC3E}">
        <p14:creationId xmlns:p14="http://schemas.microsoft.com/office/powerpoint/2010/main" val="1822686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FB241-3198-D72A-91F2-3D11F90DF07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0EF5C23-C05D-CC04-3378-15D96C051B7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42FEA7C-0A43-4460-F55E-CF3E13F5C6F5}"/>
              </a:ext>
            </a:extLst>
          </p:cNvPr>
          <p:cNvSpPr>
            <a:spLocks noGrp="1"/>
          </p:cNvSpPr>
          <p:nvPr>
            <p:ph type="body" idx="1"/>
          </p:nvPr>
        </p:nvSpPr>
        <p:spPr/>
        <p:txBody>
          <a:bodyPr/>
          <a:lstStyle/>
          <a:p>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E1F4F0D7-9EB8-FEA8-1914-CEF9BFCBA3D9}"/>
              </a:ext>
            </a:extLst>
          </p:cNvPr>
          <p:cNvSpPr>
            <a:spLocks noGrp="1"/>
          </p:cNvSpPr>
          <p:nvPr>
            <p:ph type="sldNum" sz="quarter" idx="10"/>
          </p:nvPr>
        </p:nvSpPr>
        <p:spPr/>
        <p:txBody>
          <a:bodyPr/>
          <a:lstStyle/>
          <a:p>
            <a:fld id="{7DA70C78-173F-D64A-A73A-E7995BB9F680}" type="slidenum">
              <a:rPr lang="nb-NO" smtClean="0"/>
              <a:t>7</a:t>
            </a:fld>
            <a:endParaRPr lang="nb-NO"/>
          </a:p>
        </p:txBody>
      </p:sp>
    </p:spTree>
    <p:extLst>
      <p:ext uri="{BB962C8B-B14F-4D97-AF65-F5344CB8AC3E}">
        <p14:creationId xmlns:p14="http://schemas.microsoft.com/office/powerpoint/2010/main" val="25036157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E019C-33EC-4904-91DB-EBAE7543DBC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177EFCFB-AA33-6445-5C2E-EE9356B6B90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9C137B7-6827-5663-F75A-BD4638FC1C04}"/>
              </a:ext>
            </a:extLst>
          </p:cNvPr>
          <p:cNvSpPr>
            <a:spLocks noGrp="1"/>
          </p:cNvSpPr>
          <p:nvPr>
            <p:ph type="body" idx="1"/>
          </p:nvPr>
        </p:nvSpPr>
        <p:spPr/>
        <p:txBody>
          <a:bodyPr/>
          <a:lstStyle/>
          <a:p>
            <a:pPr marL="171450" indent="-171450">
              <a:buFont typeface="Arial"/>
              <a:buChar char="•"/>
            </a:pPr>
            <a:endParaRPr lang="nb-NO">
              <a:ea typeface="Calibri" panose="020F0502020204030204"/>
              <a:cs typeface="+mn-lt"/>
            </a:endParaRPr>
          </a:p>
        </p:txBody>
      </p:sp>
      <p:sp>
        <p:nvSpPr>
          <p:cNvPr id="4" name="Plassholder for lysbildenummer 3">
            <a:extLst>
              <a:ext uri="{FF2B5EF4-FFF2-40B4-BE49-F238E27FC236}">
                <a16:creationId xmlns:a16="http://schemas.microsoft.com/office/drawing/2014/main" id="{F6FC786C-9D2C-732E-85E7-889171958784}"/>
              </a:ext>
            </a:extLst>
          </p:cNvPr>
          <p:cNvSpPr>
            <a:spLocks noGrp="1"/>
          </p:cNvSpPr>
          <p:nvPr>
            <p:ph type="sldNum" sz="quarter" idx="10"/>
          </p:nvPr>
        </p:nvSpPr>
        <p:spPr/>
        <p:txBody>
          <a:bodyPr/>
          <a:lstStyle/>
          <a:p>
            <a:fld id="{7DA70C78-173F-D64A-A73A-E7995BB9F680}" type="slidenum">
              <a:rPr lang="nb-NO" smtClean="0"/>
              <a:t>8</a:t>
            </a:fld>
            <a:endParaRPr lang="nb-NO"/>
          </a:p>
        </p:txBody>
      </p:sp>
    </p:spTree>
    <p:extLst>
      <p:ext uri="{BB962C8B-B14F-4D97-AF65-F5344CB8AC3E}">
        <p14:creationId xmlns:p14="http://schemas.microsoft.com/office/powerpoint/2010/main" val="1155759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9/7/2026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137542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9/7/2026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07412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28543BDC-0553-40FA-A4DB-EDAAA606CFF6}" type="datetimeFigureOut">
              <a:rPr lang="en-US" smtClean="0"/>
              <a:t>9/7/2026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697081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dato 4"/>
          <p:cNvSpPr>
            <a:spLocks noGrp="1"/>
          </p:cNvSpPr>
          <p:nvPr>
            <p:ph type="dt" sz="half" idx="10"/>
          </p:nvPr>
        </p:nvSpPr>
        <p:spPr/>
        <p:txBody>
          <a:bodyPr/>
          <a:lstStyle/>
          <a:p>
            <a:fld id="{28543BDC-0553-40FA-A4DB-EDAAA606CFF6}" type="datetimeFigureOut">
              <a:rPr lang="en-US" smtClean="0"/>
              <a:t>9/7/2026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76482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p:cNvSpPr>
            <a:spLocks noGrp="1"/>
          </p:cNvSpPr>
          <p:nvPr>
            <p:ph type="dt" sz="half" idx="10"/>
          </p:nvPr>
        </p:nvSpPr>
        <p:spPr/>
        <p:txBody>
          <a:bodyPr/>
          <a:lstStyle/>
          <a:p>
            <a:fld id="{28543BDC-0553-40FA-A4DB-EDAAA606CFF6}" type="datetimeFigureOut">
              <a:rPr lang="en-US" smtClean="0"/>
              <a:t>9/7/2026</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043207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dato 2"/>
          <p:cNvSpPr>
            <a:spLocks noGrp="1"/>
          </p:cNvSpPr>
          <p:nvPr>
            <p:ph type="dt" sz="half" idx="10"/>
          </p:nvPr>
        </p:nvSpPr>
        <p:spPr/>
        <p:txBody>
          <a:bodyPr/>
          <a:lstStyle/>
          <a:p>
            <a:fld id="{28543BDC-0553-40FA-A4DB-EDAAA606CFF6}" type="datetimeFigureOut">
              <a:rPr lang="en-US" smtClean="0"/>
              <a:t>9/7/2026</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34756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28543BDC-0553-40FA-A4DB-EDAAA606CFF6}" type="datetimeFigureOut">
              <a:rPr lang="en-US" smtClean="0"/>
              <a:t>9/7/2026</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086863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9/7/2026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635284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9/7/2026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132015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9/7/2026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17098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9/7/2026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55733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543BDC-0553-40FA-A4DB-EDAAA606CFF6}" type="datetimeFigureOut">
              <a:rPr lang="en-US" smtClean="0"/>
              <a:t>9/7/2026</a:t>
            </a:fld>
            <a:endParaRPr lang="en-US"/>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9AD569-83DD-4E5B-AF97-63825DE45633}" type="slidenum">
              <a:rPr lang="en-US" smtClean="0"/>
              <a:t>‹#›</a:t>
            </a:fld>
            <a:endParaRPr lang="en-US"/>
          </a:p>
        </p:txBody>
      </p:sp>
    </p:spTree>
    <p:extLst>
      <p:ext uri="{BB962C8B-B14F-4D97-AF65-F5344CB8AC3E}">
        <p14:creationId xmlns:p14="http://schemas.microsoft.com/office/powerpoint/2010/main" val="2649319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3.xml"/><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Layout" Target="../slideLayouts/slideLayout4.xml"/><Relationship Id="rId7" Type="http://schemas.openxmlformats.org/officeDocument/2006/relationships/image" Target="../media/image5.sv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xml"/><Relationship Id="rId7" Type="http://schemas.openxmlformats.org/officeDocument/2006/relationships/image" Target="../media/image5.sv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4.xml"/><Relationship Id="rId7" Type="http://schemas.openxmlformats.org/officeDocument/2006/relationships/image" Target="../media/image5.sv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hyperlink" Target="https://trafikksikkerhetioslo.no/" TargetMode="External"/><Relationship Id="rId13" Type="http://schemas.openxmlformats.org/officeDocument/2006/relationships/image" Target="../media/image14.png"/><Relationship Id="rId3" Type="http://schemas.openxmlformats.org/officeDocument/2006/relationships/slideLayout" Target="../slideLayouts/slideLayout4.xml"/><Relationship Id="rId7" Type="http://schemas.openxmlformats.org/officeDocument/2006/relationships/image" Target="../media/image5.svg"/><Relationship Id="rId12" Type="http://schemas.openxmlformats.org/officeDocument/2006/relationships/image" Target="../media/image13.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7.emf"/><Relationship Id="rId11" Type="http://schemas.openxmlformats.org/officeDocument/2006/relationships/image" Target="../media/image12.png"/><Relationship Id="rId5" Type="http://schemas.openxmlformats.org/officeDocument/2006/relationships/oleObject" Target="../embeddings/oleObject2.bin"/><Relationship Id="rId10" Type="http://schemas.openxmlformats.org/officeDocument/2006/relationships/image" Target="../media/image11.png"/><Relationship Id="rId4" Type="http://schemas.openxmlformats.org/officeDocument/2006/relationships/notesSlide" Target="../notesSlides/notesSlide5.xml"/><Relationship Id="rId9" Type="http://schemas.openxmlformats.org/officeDocument/2006/relationships/hyperlink" Target="https://www.bymelding.no/"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slideLayout" Target="../slideLayouts/slideLayout4.xml"/><Relationship Id="rId7" Type="http://schemas.openxmlformats.org/officeDocument/2006/relationships/image" Target="../media/image5.sv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7.emf"/><Relationship Id="rId5" Type="http://schemas.openxmlformats.org/officeDocument/2006/relationships/oleObject" Target="../embeddings/oleObject2.bin"/><Relationship Id="rId10" Type="http://schemas.openxmlformats.org/officeDocument/2006/relationships/image" Target="../media/image14.png"/><Relationship Id="rId4" Type="http://schemas.openxmlformats.org/officeDocument/2006/relationships/notesSlide" Target="../notesSlides/notesSlide6.xml"/><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7.emf"/><Relationship Id="rId5" Type="http://schemas.openxmlformats.org/officeDocument/2006/relationships/oleObject" Target="../embeddings/oleObject2.bin"/><Relationship Id="rId4"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F2511C-6A63-5DDB-0538-71041A595BFF}"/>
            </a:ext>
          </a:extLst>
        </p:cNvPr>
        <p:cNvGrpSpPr/>
        <p:nvPr/>
      </p:nvGrpSpPr>
      <p:grpSpPr>
        <a:xfrm>
          <a:off x="0" y="0"/>
          <a:ext cx="0" cy="0"/>
          <a:chOff x="0" y="0"/>
          <a:chExt cx="0" cy="0"/>
        </a:xfrm>
      </p:grpSpPr>
      <p:graphicFrame>
        <p:nvGraphicFramePr>
          <p:cNvPr id="6" name="Objekt 5" hidden="1">
            <a:extLst>
              <a:ext uri="{FF2B5EF4-FFF2-40B4-BE49-F238E27FC236}">
                <a16:creationId xmlns:a16="http://schemas.microsoft.com/office/drawing/2014/main" id="{4D6F3722-8796-3938-6E99-A58532D4A5E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5" imgH="416" progId="TCLayout.ActiveDocument.1">
                  <p:embed/>
                </p:oleObj>
              </mc:Choice>
              <mc:Fallback>
                <p:oleObj name="think-cell Slide" r:id="rId4" imgW="415" imgH="416" progId="TCLayout.ActiveDocument.1">
                  <p:embed/>
                  <p:pic>
                    <p:nvPicPr>
                      <p:cNvPr id="6" name="Objekt 5" hidden="1">
                        <a:extLst>
                          <a:ext uri="{FF2B5EF4-FFF2-40B4-BE49-F238E27FC236}">
                            <a16:creationId xmlns:a16="http://schemas.microsoft.com/office/drawing/2014/main" id="{4D6F3722-8796-3938-6E99-A58532D4A5E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0" name="TekstSylinder 19">
            <a:extLst>
              <a:ext uri="{FF2B5EF4-FFF2-40B4-BE49-F238E27FC236}">
                <a16:creationId xmlns:a16="http://schemas.microsoft.com/office/drawing/2014/main" id="{F53820D9-7BA3-E91C-6A9A-38C103EA1310}"/>
              </a:ext>
            </a:extLst>
          </p:cNvPr>
          <p:cNvSpPr txBox="1"/>
          <p:nvPr/>
        </p:nvSpPr>
        <p:spPr>
          <a:xfrm>
            <a:off x="3789405" y="39129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b-NO">
              <a:latin typeface="Arial" panose="020B0604020202020204" pitchFamily="34" charset="0"/>
            </a:endParaRPr>
          </a:p>
        </p:txBody>
      </p:sp>
      <p:sp>
        <p:nvSpPr>
          <p:cNvPr id="12" name="TextBox 11">
            <a:extLst>
              <a:ext uri="{FF2B5EF4-FFF2-40B4-BE49-F238E27FC236}">
                <a16:creationId xmlns:a16="http://schemas.microsoft.com/office/drawing/2014/main" id="{BEA84B9A-448A-CBA0-0ACD-2BA22C907370}"/>
              </a:ext>
            </a:extLst>
          </p:cNvPr>
          <p:cNvSpPr txBox="1"/>
          <p:nvPr/>
        </p:nvSpPr>
        <p:spPr>
          <a:xfrm>
            <a:off x="722284" y="2563404"/>
            <a:ext cx="5818382"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0"/>
              </a:spcBef>
            </a:pPr>
            <a:r>
              <a:rPr lang="en-US" sz="3800">
                <a:latin typeface="Arial" panose="020B0604020202020204" pitchFamily="34" charset="0"/>
              </a:rPr>
              <a:t>Trygge </a:t>
            </a:r>
            <a:r>
              <a:rPr lang="en-US" sz="3800" err="1">
                <a:latin typeface="Arial" panose="020B0604020202020204" pitchFamily="34" charset="0"/>
              </a:rPr>
              <a:t>skoleveier</a:t>
            </a:r>
            <a:r>
              <a:rPr lang="en-US" sz="3800">
                <a:latin typeface="Arial" panose="020B0604020202020204" pitchFamily="34" charset="0"/>
              </a:rPr>
              <a:t> </a:t>
            </a:r>
            <a:br>
              <a:rPr lang="en-US" sz="3800">
                <a:latin typeface="Arial" panose="020B0604020202020204" pitchFamily="34" charset="0"/>
              </a:rPr>
            </a:br>
            <a:r>
              <a:rPr lang="en-US" sz="3800" err="1">
                <a:latin typeface="Arial" panose="020B0604020202020204" pitchFamily="34" charset="0"/>
              </a:rPr>
              <a:t>og</a:t>
            </a:r>
            <a:r>
              <a:rPr lang="en-US" sz="3800">
                <a:latin typeface="Arial" panose="020B0604020202020204" pitchFamily="34" charset="0"/>
              </a:rPr>
              <a:t> </a:t>
            </a:r>
            <a:r>
              <a:rPr lang="en-US" sz="3800" err="1">
                <a:latin typeface="Arial" panose="020B0604020202020204" pitchFamily="34" charset="0"/>
              </a:rPr>
              <a:t>aktive</a:t>
            </a:r>
            <a:r>
              <a:rPr lang="en-US" sz="3800">
                <a:latin typeface="Arial" panose="020B0604020202020204" pitchFamily="34" charset="0"/>
              </a:rPr>
              <a:t> </a:t>
            </a:r>
            <a:r>
              <a:rPr lang="en-US" sz="3800" err="1">
                <a:latin typeface="Arial" panose="020B0604020202020204" pitchFamily="34" charset="0"/>
              </a:rPr>
              <a:t>elever</a:t>
            </a:r>
            <a:br>
              <a:rPr lang="en-US" sz="3800">
                <a:latin typeface="Arial" panose="020B0604020202020204" pitchFamily="34" charset="0"/>
              </a:rPr>
            </a:br>
            <a:r>
              <a:rPr lang="en-US" sz="3800">
                <a:latin typeface="Arial" panose="020B0604020202020204" pitchFamily="34" charset="0"/>
              </a:rPr>
              <a:t>med </a:t>
            </a:r>
            <a:r>
              <a:rPr lang="en-US" sz="3800" b="1" err="1">
                <a:latin typeface="Arial" panose="020B0604020202020204" pitchFamily="34" charset="0"/>
              </a:rPr>
              <a:t>Hjertesone</a:t>
            </a:r>
            <a:r>
              <a:rPr lang="en-US" sz="3800" b="1">
                <a:solidFill>
                  <a:srgbClr val="84AD29"/>
                </a:solidFill>
                <a:latin typeface="Arial" panose="020B0604020202020204" pitchFamily="34" charset="0"/>
              </a:rPr>
              <a:t> </a:t>
            </a:r>
            <a:endParaRPr lang="en-US" sz="3800">
              <a:solidFill>
                <a:srgbClr val="84AD29"/>
              </a:solidFill>
              <a:latin typeface="Arial" panose="020B0604020202020204" pitchFamily="34" charset="0"/>
            </a:endParaRPr>
          </a:p>
        </p:txBody>
      </p:sp>
      <p:pic>
        <p:nvPicPr>
          <p:cNvPr id="8" name="Bilde 7" descr="Et bilde som inneholder tekst, Grafikk, logo, Font&#10;&#10;Innhold generert av kunstig intelligens kan være feil.">
            <a:extLst>
              <a:ext uri="{FF2B5EF4-FFF2-40B4-BE49-F238E27FC236}">
                <a16:creationId xmlns:a16="http://schemas.microsoft.com/office/drawing/2014/main" id="{9084F3FE-F167-AA12-A3DA-06739FD14C15}"/>
              </a:ext>
            </a:extLst>
          </p:cNvPr>
          <p:cNvPicPr>
            <a:picLocks noChangeAspect="1"/>
          </p:cNvPicPr>
          <p:nvPr/>
        </p:nvPicPr>
        <p:blipFill>
          <a:blip r:embed="rId6"/>
          <a:srcRect l="17927" t="10355" r="17559" b="32457"/>
          <a:stretch>
            <a:fillRect/>
          </a:stretch>
        </p:blipFill>
        <p:spPr>
          <a:xfrm>
            <a:off x="6359235" y="1162983"/>
            <a:ext cx="5111734" cy="4251227"/>
          </a:xfrm>
          <a:prstGeom prst="rect">
            <a:avLst/>
          </a:prstGeom>
        </p:spPr>
      </p:pic>
      <p:pic>
        <p:nvPicPr>
          <p:cNvPr id="16" name="Picture 15">
            <a:extLst>
              <a:ext uri="{FF2B5EF4-FFF2-40B4-BE49-F238E27FC236}">
                <a16:creationId xmlns:a16="http://schemas.microsoft.com/office/drawing/2014/main" id="{0A662344-235F-C9A9-A101-516809BB00B8}"/>
              </a:ext>
            </a:extLst>
          </p:cNvPr>
          <p:cNvPicPr>
            <a:picLocks noChangeAspect="1"/>
          </p:cNvPicPr>
          <p:nvPr/>
        </p:nvPicPr>
        <p:blipFill>
          <a:blip r:embed="rId7"/>
          <a:stretch>
            <a:fillRect/>
          </a:stretch>
        </p:blipFill>
        <p:spPr>
          <a:xfrm>
            <a:off x="727075" y="1163292"/>
            <a:ext cx="1085850" cy="1085850"/>
          </a:xfrm>
          <a:prstGeom prst="rect">
            <a:avLst/>
          </a:prstGeom>
        </p:spPr>
      </p:pic>
      <p:pic>
        <p:nvPicPr>
          <p:cNvPr id="2" name="Picture 1" descr="Et bilde som inneholder tekst, Font, grafisk design, Grafikk&#10;&#10;Automatisk generert beskrivelse">
            <a:extLst>
              <a:ext uri="{FF2B5EF4-FFF2-40B4-BE49-F238E27FC236}">
                <a16:creationId xmlns:a16="http://schemas.microsoft.com/office/drawing/2014/main" id="{650EF7F0-EF06-BEA5-3319-66AED5A830FD}"/>
              </a:ext>
            </a:extLst>
          </p:cNvPr>
          <p:cNvPicPr>
            <a:picLocks noChangeAspect="1"/>
          </p:cNvPicPr>
          <p:nvPr/>
        </p:nvPicPr>
        <p:blipFill>
          <a:blip r:embed="rId8"/>
          <a:srcRect r="392" b="-472"/>
          <a:stretch>
            <a:fillRect/>
          </a:stretch>
        </p:blipFill>
        <p:spPr>
          <a:xfrm>
            <a:off x="3628708" y="-480695"/>
            <a:ext cx="2628078" cy="2201082"/>
          </a:xfrm>
          <a:prstGeom prst="rect">
            <a:avLst/>
          </a:prstGeom>
        </p:spPr>
      </p:pic>
    </p:spTree>
    <p:extLst>
      <p:ext uri="{BB962C8B-B14F-4D97-AF65-F5344CB8AC3E}">
        <p14:creationId xmlns:p14="http://schemas.microsoft.com/office/powerpoint/2010/main" val="3817578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17D96-5C84-CDF9-1C13-38D10E51E8F0}"/>
            </a:ext>
          </a:extLst>
        </p:cNvPr>
        <p:cNvGrpSpPr/>
        <p:nvPr/>
      </p:nvGrpSpPr>
      <p:grpSpPr>
        <a:xfrm>
          <a:off x="0" y="0"/>
          <a:ext cx="0" cy="0"/>
          <a:chOff x="0" y="0"/>
          <a:chExt cx="0" cy="0"/>
        </a:xfrm>
      </p:grpSpPr>
      <p:sp>
        <p:nvSpPr>
          <p:cNvPr id="3" name="Rektangel 2">
            <a:extLst>
              <a:ext uri="{FF2B5EF4-FFF2-40B4-BE49-F238E27FC236}">
                <a16:creationId xmlns:a16="http://schemas.microsoft.com/office/drawing/2014/main" id="{33585E63-DFF9-281B-5759-EDD7D3FC988B}"/>
              </a:ext>
            </a:extLst>
          </p:cNvPr>
          <p:cNvSpPr/>
          <p:nvPr/>
        </p:nvSpPr>
        <p:spPr>
          <a:xfrm>
            <a:off x="5880517" y="1332028"/>
            <a:ext cx="5552423" cy="4572425"/>
          </a:xfrm>
          <a:prstGeom prst="rect">
            <a:avLst/>
          </a:prstGeom>
          <a:solidFill>
            <a:srgbClr val="F8F0DD"/>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52000" rIns="288000" bIns="45720" rtlCol="0" anchor="t" anchorCtr="0"/>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Bef>
                <a:spcPts val="1200"/>
              </a:spcBef>
            </a:pPr>
            <a:r>
              <a:rPr lang="nb-NO" sz="2000" b="1">
                <a:solidFill>
                  <a:schemeClr val="tx1"/>
                </a:solidFill>
                <a:latin typeface="Arial"/>
                <a:cs typeface="Arial"/>
              </a:rPr>
              <a:t>Holdningsskapende tiltak:</a:t>
            </a:r>
          </a:p>
          <a:p>
            <a:pPr marL="287655" indent="-287655">
              <a:spcBef>
                <a:spcPts val="1800"/>
              </a:spcBef>
              <a:spcAft>
                <a:spcPts val="300"/>
              </a:spcAft>
              <a:buSzPct val="120000"/>
              <a:buBlip>
                <a:blip>
                  <a:extLst>
                    <a:ext uri="{96DAC541-7B7A-43D3-8B79-37D633B846F1}">
                      <asvg:svgBlip xmlns:asvg="http://schemas.microsoft.com/office/drawing/2016/SVG/main" r:embed="rId2"/>
                    </a:ext>
                  </a:extLst>
                </a:blip>
              </a:buBlip>
            </a:pPr>
            <a:r>
              <a:rPr lang="nb-NO" sz="1700">
                <a:solidFill>
                  <a:schemeClr val="tx1"/>
                </a:solidFill>
                <a:latin typeface="Arial"/>
                <a:cs typeface="Arial"/>
              </a:rPr>
              <a:t>Trafikkvakter foreldredrevet i vinterhalvåret</a:t>
            </a:r>
            <a:endParaRPr lang="nb-NO" sz="1700">
              <a:solidFill>
                <a:schemeClr val="tx1"/>
              </a:solidFill>
              <a:latin typeface="Arial" panose="020B0604020202020204" pitchFamily="34" charset="0"/>
              <a:cs typeface="Arial" panose="020B0604020202020204" pitchFamily="34" charset="0"/>
            </a:endParaRPr>
          </a:p>
          <a:p>
            <a:pPr marL="287655" indent="-287655">
              <a:spcBef>
                <a:spcPts val="1800"/>
              </a:spcBef>
              <a:spcAft>
                <a:spcPts val="300"/>
              </a:spcAft>
              <a:buSzPct val="120000"/>
              <a:buBlip>
                <a:blip>
                  <a:extLst>
                    <a:ext uri="{96DAC541-7B7A-43D3-8B79-37D633B846F1}">
                      <asvg:svgBlip xmlns:asvg="http://schemas.microsoft.com/office/drawing/2016/SVG/main" r:embed="rId2"/>
                    </a:ext>
                  </a:extLst>
                </a:blip>
              </a:buBlip>
            </a:pPr>
            <a:r>
              <a:rPr lang="nb-NO" sz="1700">
                <a:solidFill>
                  <a:schemeClr val="tx1"/>
                </a:solidFill>
                <a:latin typeface="Arial"/>
                <a:cs typeface="Arial"/>
              </a:rPr>
              <a:t>Informasjon på foreldremøter</a:t>
            </a:r>
          </a:p>
          <a:p>
            <a:pPr marL="744855" lvl="1" indent="-287655">
              <a:spcBef>
                <a:spcPts val="1800"/>
              </a:spcBef>
              <a:spcAft>
                <a:spcPts val="300"/>
              </a:spcAft>
              <a:buSzPct val="120000"/>
              <a:buFont typeface="Courier New"/>
              <a:buChar char="o"/>
            </a:pPr>
            <a:r>
              <a:rPr lang="nb-NO" sz="1700">
                <a:solidFill>
                  <a:schemeClr val="tx1"/>
                </a:solidFill>
                <a:latin typeface="Arial"/>
                <a:cs typeface="Arial"/>
              </a:rPr>
              <a:t>Unngå unødig kjøring til skolen! Elevene bør gå eller sykle som hovedregel. </a:t>
            </a:r>
          </a:p>
          <a:p>
            <a:pPr marL="744855" lvl="1" indent="-287655">
              <a:spcBef>
                <a:spcPts val="1800"/>
              </a:spcBef>
              <a:spcAft>
                <a:spcPts val="300"/>
              </a:spcAft>
              <a:buSzPct val="120000"/>
              <a:buFont typeface="Courier New"/>
              <a:buChar char="o"/>
            </a:pPr>
            <a:r>
              <a:rPr lang="nb-NO" sz="1700">
                <a:solidFill>
                  <a:schemeClr val="tx1"/>
                </a:solidFill>
                <a:latin typeface="Arial"/>
                <a:cs typeface="Arial"/>
              </a:rPr>
              <a:t>Informasjon om hvor man kan slippe av elever</a:t>
            </a:r>
          </a:p>
          <a:p>
            <a:pPr marL="744855" lvl="1" indent="-287655">
              <a:spcBef>
                <a:spcPts val="1800"/>
              </a:spcBef>
              <a:spcAft>
                <a:spcPts val="300"/>
              </a:spcAft>
              <a:buSzPct val="120000"/>
              <a:buFont typeface="Courier New"/>
              <a:buChar char="o"/>
            </a:pPr>
            <a:r>
              <a:rPr lang="nb-NO" sz="1700">
                <a:solidFill>
                  <a:schemeClr val="tx1"/>
                </a:solidFill>
                <a:latin typeface="Arial"/>
                <a:cs typeface="Arial"/>
              </a:rPr>
              <a:t>Informasjon om hvor man </a:t>
            </a:r>
            <a:r>
              <a:rPr lang="nb-NO" sz="1700" u="sng">
                <a:solidFill>
                  <a:schemeClr val="tx1"/>
                </a:solidFill>
                <a:latin typeface="Arial"/>
                <a:cs typeface="Arial"/>
              </a:rPr>
              <a:t>skal</a:t>
            </a:r>
            <a:r>
              <a:rPr lang="nb-NO" sz="1700">
                <a:solidFill>
                  <a:schemeClr val="tx1"/>
                </a:solidFill>
                <a:latin typeface="Arial"/>
                <a:cs typeface="Arial"/>
              </a:rPr>
              <a:t> parkere dersom man skal følge eleven inn</a:t>
            </a:r>
          </a:p>
          <a:p>
            <a:pPr marL="287655" indent="-287655">
              <a:spcBef>
                <a:spcPts val="1800"/>
              </a:spcBef>
              <a:spcAft>
                <a:spcPts val="300"/>
              </a:spcAft>
              <a:buSzPct val="120000"/>
              <a:buBlip>
                <a:blip>
                  <a:extLst>
                    <a:ext uri="{96DAC541-7B7A-43D3-8B79-37D633B846F1}">
                      <asvg:svgBlip xmlns:asvg="http://schemas.microsoft.com/office/drawing/2016/SVG/main" r:embed="rId2"/>
                    </a:ext>
                  </a:extLst>
                </a:blip>
              </a:buBlip>
            </a:pPr>
            <a:r>
              <a:rPr lang="nb-NO" sz="1700">
                <a:solidFill>
                  <a:schemeClr val="tx1"/>
                </a:solidFill>
                <a:latin typeface="Arial"/>
                <a:cs typeface="Arial"/>
              </a:rPr>
              <a:t>Informasjon på nettsiden</a:t>
            </a:r>
            <a:endParaRPr lang="nb-NO" sz="1700">
              <a:solidFill>
                <a:schemeClr val="tx1"/>
              </a:solidFill>
              <a:latin typeface="Arial" panose="020B0604020202020204" pitchFamily="34" charset="0"/>
              <a:cs typeface="Arial" panose="020B0604020202020204" pitchFamily="34" charset="0"/>
            </a:endParaRPr>
          </a:p>
          <a:p>
            <a:pPr marL="287655" indent="-287655">
              <a:spcBef>
                <a:spcPts val="1800"/>
              </a:spcBef>
              <a:spcAft>
                <a:spcPts val="300"/>
              </a:spcAft>
              <a:buSzPct val="120000"/>
              <a:buBlip>
                <a:blip>
                  <a:extLst>
                    <a:ext uri="{96DAC541-7B7A-43D3-8B79-37D633B846F1}">
                      <asvg:svgBlip xmlns:asvg="http://schemas.microsoft.com/office/drawing/2016/SVG/main" r:embed="rId2"/>
                    </a:ext>
                  </a:extLst>
                </a:blip>
              </a:buBlip>
            </a:pPr>
            <a:endParaRPr lang="nb-NO" sz="1700">
              <a:solidFill>
                <a:srgbClr val="FF0000"/>
              </a:solidFill>
              <a:latin typeface="Arial" panose="020B0604020202020204" pitchFamily="34" charset="0"/>
              <a:cs typeface="Arial" panose="020B0604020202020204" pitchFamily="34" charset="0"/>
            </a:endParaRPr>
          </a:p>
          <a:p>
            <a:pPr>
              <a:spcAft>
                <a:spcPts val="200"/>
              </a:spcAft>
            </a:pPr>
            <a:endParaRPr lang="nb-NO" sz="2000">
              <a:solidFill>
                <a:srgbClr val="000000"/>
              </a:solidFill>
              <a:latin typeface="Arial" panose="020B0604020202020204" pitchFamily="34" charset="0"/>
              <a:ea typeface="+mn-lt"/>
              <a:cs typeface="Arial" panose="020B0604020202020204" pitchFamily="34" charset="0"/>
            </a:endParaRPr>
          </a:p>
          <a:p>
            <a:pPr algn="ctr"/>
            <a:endParaRPr lang="nb-NO">
              <a:latin typeface="Arial" panose="020B0604020202020204" pitchFamily="34" charset="0"/>
            </a:endParaRPr>
          </a:p>
        </p:txBody>
      </p:sp>
      <p:pic>
        <p:nvPicPr>
          <p:cNvPr id="6146" name="Picture 2" descr="Et bilde som inneholder klær, person, sko, smil&#10;&#10;KI-generert innhold kan være feil.">
            <a:extLst>
              <a:ext uri="{FF2B5EF4-FFF2-40B4-BE49-F238E27FC236}">
                <a16:creationId xmlns:a16="http://schemas.microsoft.com/office/drawing/2014/main" id="{3EAF7285-DAFA-F967-8DFE-CDA3197238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512" y="1567289"/>
            <a:ext cx="4295775" cy="41529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a:extLst>
              <a:ext uri="{FF2B5EF4-FFF2-40B4-BE49-F238E27FC236}">
                <a16:creationId xmlns:a16="http://schemas.microsoft.com/office/drawing/2014/main" id="{5CD80868-2C4E-3556-F9FD-14874DDE977D}"/>
              </a:ext>
            </a:extLst>
          </p:cNvPr>
          <p:cNvSpPr txBox="1"/>
          <p:nvPr/>
        </p:nvSpPr>
        <p:spPr>
          <a:xfrm>
            <a:off x="2330682" y="5044490"/>
            <a:ext cx="137381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000">
                <a:solidFill>
                  <a:schemeClr val="bg1"/>
                </a:solidFill>
                <a:latin typeface="Arial" panose="020B0604020202020204" pitchFamily="34" charset="0"/>
              </a:rPr>
              <a:t>Foto: Trygg Trafikk</a:t>
            </a:r>
          </a:p>
        </p:txBody>
      </p:sp>
      <p:cxnSp>
        <p:nvCxnSpPr>
          <p:cNvPr id="15" name="Rett linje 14">
            <a:extLst>
              <a:ext uri="{FF2B5EF4-FFF2-40B4-BE49-F238E27FC236}">
                <a16:creationId xmlns:a16="http://schemas.microsoft.com/office/drawing/2014/main" id="{9A42CC11-8F58-B14D-7C7B-C7647EC52946}"/>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itle 7">
            <a:extLst>
              <a:ext uri="{FF2B5EF4-FFF2-40B4-BE49-F238E27FC236}">
                <a16:creationId xmlns:a16="http://schemas.microsoft.com/office/drawing/2014/main" id="{1F21BBB2-2603-EBD6-7CA1-CD857A98CECF}"/>
              </a:ext>
            </a:extLst>
          </p:cNvPr>
          <p:cNvSpPr txBox="1">
            <a:spLocks/>
          </p:cNvSpPr>
          <p:nvPr/>
        </p:nvSpPr>
        <p:spPr>
          <a:xfrm>
            <a:off x="616262" y="322545"/>
            <a:ext cx="10801349" cy="804957"/>
          </a:xfrm>
          <a:prstGeom prst="rect">
            <a:avLst/>
          </a:prstGeom>
        </p:spPr>
        <p:txBody>
          <a:bodyPr anchor="ctr">
            <a:normAutofit/>
          </a:bodyPr>
          <a:lstStyle>
            <a:lvl1pPr algn="l" defTabSz="914400" rtl="0" eaLnBrk="1" latinLnBrk="0" hangingPunct="1">
              <a:lnSpc>
                <a:spcPct val="100000"/>
              </a:lnSpc>
              <a:spcBef>
                <a:spcPct val="0"/>
              </a:spcBef>
              <a:buNone/>
              <a:defRPr sz="3200" b="0" i="0" kern="1200">
                <a:solidFill>
                  <a:schemeClr val="tx1"/>
                </a:solidFill>
                <a:latin typeface="Arial" panose="020B0604020202020204" pitchFamily="34" charset="0"/>
                <a:ea typeface="+mj-ea"/>
                <a:cs typeface="+mj-cs"/>
              </a:defRPr>
            </a:lvl1pPr>
          </a:lstStyle>
          <a:p>
            <a:r>
              <a:rPr lang="nb-NO" sz="3000" b="1"/>
              <a:t>Hvordan</a:t>
            </a:r>
            <a:r>
              <a:rPr lang="nb-NO" sz="3000"/>
              <a:t> jobber vi med Hjertesone?</a:t>
            </a:r>
            <a:endParaRPr lang="nb-NO"/>
          </a:p>
        </p:txBody>
      </p:sp>
    </p:spTree>
    <p:extLst>
      <p:ext uri="{BB962C8B-B14F-4D97-AF65-F5344CB8AC3E}">
        <p14:creationId xmlns:p14="http://schemas.microsoft.com/office/powerpoint/2010/main" val="3562744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7A64D-5296-CB47-EC65-3F1A33430FCB}"/>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CEF72FE4-6E9F-494E-883B-28FC4D7D8DF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CEF72FE4-6E9F-494E-883B-28FC4D7D8DF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C6305AEF-5164-9001-A564-6FB03E563F86}"/>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B4EB8196-52D4-573C-5FCA-E17B3EDA3FB1}"/>
              </a:ext>
            </a:extLst>
          </p:cNvPr>
          <p:cNvSpPr/>
          <p:nvPr/>
        </p:nvSpPr>
        <p:spPr>
          <a:xfrm>
            <a:off x="684291" y="1455513"/>
            <a:ext cx="5748652" cy="45724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144000" rtlCol="0" anchor="t" anchorCtr="0"/>
          <a:lstStyle/>
          <a:p>
            <a:pPr marL="287655" indent="-287655">
              <a:spcBef>
                <a:spcPts val="1800"/>
              </a:spcBef>
              <a:buSzPct val="120000"/>
              <a:buBlip>
                <a:blip>
                  <a:extLst>
                    <a:ext uri="{96DAC541-7B7A-43D3-8B79-37D633B846F1}">
                      <asvg:svgBlip xmlns:asvg="http://schemas.microsoft.com/office/drawing/2016/SVG/main" r:embed="rId7"/>
                    </a:ext>
                  </a:extLst>
                </a:blip>
              </a:buBlip>
            </a:pPr>
            <a:r>
              <a:rPr lang="nb-NO" b="1" dirty="0">
                <a:solidFill>
                  <a:schemeClr val="tx1"/>
                </a:solidFill>
                <a:latin typeface="Arial"/>
                <a:cs typeface="Times New Roman"/>
              </a:rPr>
              <a:t>Hjertesone</a:t>
            </a:r>
            <a:r>
              <a:rPr lang="nb-NO" dirty="0">
                <a:solidFill>
                  <a:schemeClr val="tx1"/>
                </a:solidFill>
                <a:latin typeface="Arial"/>
                <a:cs typeface="Times New Roman"/>
              </a:rPr>
              <a:t> er et samarbeid mellom skolen og FAU hvor vi jobber for å gjøre det tryggere og mer attraktivt for elevene å gå og sykle til skolen. </a:t>
            </a:r>
            <a:endParaRPr lang="en-US" dirty="0">
              <a:solidFill>
                <a:schemeClr val="tx1"/>
              </a:solidFill>
              <a:latin typeface="Arial"/>
            </a:endParaRPr>
          </a:p>
          <a:p>
            <a:pPr marL="287655" indent="-287655">
              <a:spcBef>
                <a:spcPts val="1800"/>
              </a:spcBef>
              <a:buSzPct val="120000"/>
              <a:buBlip>
                <a:blip>
                  <a:extLst>
                    <a:ext uri="{96DAC541-7B7A-43D3-8B79-37D633B846F1}">
                      <asvg:svgBlip xmlns:asvg="http://schemas.microsoft.com/office/drawing/2016/SVG/main" r:embed="rId7"/>
                    </a:ext>
                  </a:extLst>
                </a:blip>
              </a:buBlip>
            </a:pPr>
            <a:r>
              <a:rPr lang="nb-NO" dirty="0">
                <a:solidFill>
                  <a:schemeClr val="tx1"/>
                </a:solidFill>
                <a:latin typeface="Arial"/>
                <a:cs typeface="Times New Roman"/>
              </a:rPr>
              <a:t>Vi har definert en </a:t>
            </a:r>
            <a:r>
              <a:rPr lang="nb-NO" b="1" dirty="0">
                <a:solidFill>
                  <a:schemeClr val="tx1"/>
                </a:solidFill>
                <a:latin typeface="Arial"/>
                <a:cs typeface="Times New Roman"/>
              </a:rPr>
              <a:t>avgrenset hjertesone</a:t>
            </a:r>
            <a:r>
              <a:rPr lang="nb-NO" dirty="0">
                <a:solidFill>
                  <a:schemeClr val="tx1"/>
                </a:solidFill>
                <a:latin typeface="Arial"/>
                <a:cs typeface="Times New Roman"/>
              </a:rPr>
              <a:t> rundt skolen hvor vi jobber med tiltak for å øke trafikksikkerheten og redusere biltrafikken.</a:t>
            </a:r>
            <a:endParaRPr lang="en-US" dirty="0">
              <a:solidFill>
                <a:schemeClr val="tx1"/>
              </a:solidFill>
              <a:latin typeface="Arial"/>
              <a:cs typeface="Times New Roman"/>
            </a:endParaRPr>
          </a:p>
          <a:p>
            <a:pPr marL="287655" indent="-287655">
              <a:spcBef>
                <a:spcPts val="1800"/>
              </a:spcBef>
              <a:buSzPct val="120000"/>
              <a:buBlip>
                <a:blip>
                  <a:extLst>
                    <a:ext uri="{96DAC541-7B7A-43D3-8B79-37D633B846F1}">
                      <asvg:svgBlip xmlns:asvg="http://schemas.microsoft.com/office/drawing/2016/SVG/main" r:embed="rId7"/>
                    </a:ext>
                  </a:extLst>
                </a:blip>
              </a:buBlip>
            </a:pPr>
            <a:r>
              <a:rPr lang="nb-NO" dirty="0">
                <a:solidFill>
                  <a:schemeClr val="tx1"/>
                </a:solidFill>
                <a:latin typeface="Arial"/>
                <a:cs typeface="Arial"/>
              </a:rPr>
              <a:t>Voksen skole har vært en Hjertesone-skole siden 2025.</a:t>
            </a:r>
          </a:p>
          <a:p>
            <a:endParaRPr lang="nb-NO">
              <a:latin typeface="Arial" panose="020B0604020202020204" pitchFamily="34" charset="0"/>
            </a:endParaRPr>
          </a:p>
        </p:txBody>
      </p:sp>
      <p:sp>
        <p:nvSpPr>
          <p:cNvPr id="8" name="Title 7">
            <a:extLst>
              <a:ext uri="{FF2B5EF4-FFF2-40B4-BE49-F238E27FC236}">
                <a16:creationId xmlns:a16="http://schemas.microsoft.com/office/drawing/2014/main" id="{711707C6-1D0B-440E-AE1F-8A39233F74DF}"/>
              </a:ext>
            </a:extLst>
          </p:cNvPr>
          <p:cNvSpPr>
            <a:spLocks noGrp="1"/>
          </p:cNvSpPr>
          <p:nvPr>
            <p:ph type="title"/>
          </p:nvPr>
        </p:nvSpPr>
        <p:spPr>
          <a:xfrm>
            <a:off x="705162" y="322545"/>
            <a:ext cx="10801349" cy="804957"/>
          </a:xfrm>
        </p:spPr>
        <p:txBody>
          <a:bodyPr anchor="ctr">
            <a:normAutofit/>
          </a:bodyPr>
          <a:lstStyle/>
          <a:p>
            <a:r>
              <a:rPr lang="nb-NO" sz="3000" b="1"/>
              <a:t>Hva </a:t>
            </a:r>
            <a:r>
              <a:rPr lang="nb-NO" sz="3000"/>
              <a:t>er Hjertesone?</a:t>
            </a:r>
            <a:endParaRPr lang="en-US" sz="3000"/>
          </a:p>
        </p:txBody>
      </p:sp>
      <p:sp>
        <p:nvSpPr>
          <p:cNvPr id="3" name="Slide Number Placeholder 2">
            <a:extLst>
              <a:ext uri="{FF2B5EF4-FFF2-40B4-BE49-F238E27FC236}">
                <a16:creationId xmlns:a16="http://schemas.microsoft.com/office/drawing/2014/main" id="{AFA96954-6CE3-D15A-F08C-2D4BFE02F3F4}"/>
              </a:ext>
            </a:extLst>
          </p:cNvPr>
          <p:cNvSpPr>
            <a:spLocks noGrp="1"/>
          </p:cNvSpPr>
          <p:nvPr>
            <p:ph type="sldNum" sz="quarter" idx="12"/>
          </p:nvPr>
        </p:nvSpPr>
        <p:spPr/>
        <p:txBody>
          <a:bodyPr/>
          <a:lstStyle/>
          <a:p>
            <a:fld id="{8ACEFDFC-287E-0A4D-81A7-6CC8C070690D}" type="slidenum">
              <a:rPr lang="nb-NO" smtClean="0"/>
              <a:t>3</a:t>
            </a:fld>
            <a:endParaRPr lang="nb-NO"/>
          </a:p>
        </p:txBody>
      </p:sp>
      <p:cxnSp>
        <p:nvCxnSpPr>
          <p:cNvPr id="5" name="Rett linje 4">
            <a:extLst>
              <a:ext uri="{FF2B5EF4-FFF2-40B4-BE49-F238E27FC236}">
                <a16:creationId xmlns:a16="http://schemas.microsoft.com/office/drawing/2014/main" id="{419EBECE-5B6D-E2A5-64C2-B05D22A96A6A}"/>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DC754FA-7964-4230-A74E-2F78678F311D}"/>
              </a:ext>
            </a:extLst>
          </p:cNvPr>
          <p:cNvPicPr>
            <a:picLocks noChangeAspect="1"/>
          </p:cNvPicPr>
          <p:nvPr/>
        </p:nvPicPr>
        <p:blipFill>
          <a:blip r:embed="rId8"/>
          <a:stretch>
            <a:fillRect/>
          </a:stretch>
        </p:blipFill>
        <p:spPr>
          <a:xfrm>
            <a:off x="6208626" y="1388332"/>
            <a:ext cx="5448558" cy="4575605"/>
          </a:xfrm>
          <a:prstGeom prst="rect">
            <a:avLst/>
          </a:prstGeom>
        </p:spPr>
      </p:pic>
    </p:spTree>
    <p:extLst>
      <p:ext uri="{BB962C8B-B14F-4D97-AF65-F5344CB8AC3E}">
        <p14:creationId xmlns:p14="http://schemas.microsoft.com/office/powerpoint/2010/main" val="3197933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EA468-147E-EA68-13AD-97923D18DCA8}"/>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0B0AB0BB-ACD7-6EF3-5CD7-907AC39DA3D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0B0AB0BB-ACD7-6EF3-5CD7-907AC39DA3D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E85B80C7-6730-5993-9DA0-92DED4E138DA}"/>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B5A0A1AE-2A37-A5A7-4AF7-61FCD7A9C9F6}"/>
              </a:ext>
            </a:extLst>
          </p:cNvPr>
          <p:cNvSpPr/>
          <p:nvPr/>
        </p:nvSpPr>
        <p:spPr>
          <a:xfrm>
            <a:off x="684291" y="1469890"/>
            <a:ext cx="2830049" cy="462993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144000" rtlCol="0" anchor="t" anchorCtr="0"/>
          <a:lstStyle/>
          <a:p>
            <a:pPr>
              <a:buSzPct val="120000"/>
              <a:buBlip>
                <a:blip>
                  <a:extLst>
                    <a:ext uri="{96DAC541-7B7A-43D3-8B79-37D633B846F1}">
                      <asvg:svgBlip xmlns:asvg="http://schemas.microsoft.com/office/drawing/2016/SVG/main" r:embed="rId7"/>
                    </a:ext>
                  </a:extLst>
                </a:blip>
              </a:buBlip>
            </a:pPr>
            <a:r>
              <a:rPr lang="nb-NO" dirty="0">
                <a:solidFill>
                  <a:schemeClr val="tx1"/>
                </a:solidFill>
                <a:latin typeface="Times New Roman"/>
                <a:cs typeface="Times New Roman"/>
              </a:rPr>
              <a:t>Spre trafikken.</a:t>
            </a:r>
          </a:p>
          <a:p>
            <a:pPr>
              <a:buSzPct val="120000"/>
              <a:buBlip>
                <a:blip>
                  <a:extLst>
                    <a:ext uri="{96DAC541-7B7A-43D3-8B79-37D633B846F1}">
                      <asvg:svgBlip xmlns:asvg="http://schemas.microsoft.com/office/drawing/2016/SVG/main" r:embed="rId7"/>
                    </a:ext>
                  </a:extLst>
                </a:blip>
              </a:buBlip>
            </a:pPr>
            <a:endParaRPr lang="nb-NO" dirty="0">
              <a:solidFill>
                <a:schemeClr val="tx1"/>
              </a:solidFill>
              <a:latin typeface="Times New Roman"/>
              <a:cs typeface="Times New Roman"/>
            </a:endParaRPr>
          </a:p>
          <a:p>
            <a:pPr>
              <a:buSzPct val="120000"/>
              <a:buBlip>
                <a:blip>
                  <a:extLst>
                    <a:ext uri="{96DAC541-7B7A-43D3-8B79-37D633B846F1}">
                      <asvg:svgBlip xmlns:asvg="http://schemas.microsoft.com/office/drawing/2016/SVG/main" r:embed="rId7"/>
                    </a:ext>
                  </a:extLst>
                </a:blip>
              </a:buBlip>
            </a:pPr>
            <a:r>
              <a:rPr lang="nb-NO" b="1" dirty="0">
                <a:solidFill>
                  <a:srgbClr val="0070C0"/>
                </a:solidFill>
                <a:latin typeface="Times New Roman"/>
                <a:cs typeface="Times New Roman"/>
              </a:rPr>
              <a:t>Blå streker: kantstopp med snuplass i Jarbakken</a:t>
            </a:r>
          </a:p>
          <a:p>
            <a:pPr>
              <a:buSzPct val="120000"/>
              <a:buBlip>
                <a:blip>
                  <a:extLst>
                    <a:ext uri="{96DAC541-7B7A-43D3-8B79-37D633B846F1}">
                      <asvg:svgBlip xmlns:asvg="http://schemas.microsoft.com/office/drawing/2016/SVG/main" r:embed="rId7"/>
                    </a:ext>
                  </a:extLst>
                </a:blip>
              </a:buBlip>
            </a:pPr>
            <a:endParaRPr lang="nb-NO" b="1" dirty="0">
              <a:solidFill>
                <a:srgbClr val="0070C0"/>
              </a:solidFill>
              <a:latin typeface="Times New Roman"/>
              <a:cs typeface="Times New Roman"/>
            </a:endParaRPr>
          </a:p>
          <a:p>
            <a:pPr>
              <a:buSzPct val="120000"/>
              <a:buBlip>
                <a:blip>
                  <a:extLst>
                    <a:ext uri="{96DAC541-7B7A-43D3-8B79-37D633B846F1}">
                      <asvg:svgBlip xmlns:asvg="http://schemas.microsoft.com/office/drawing/2016/SVG/main" r:embed="rId7"/>
                    </a:ext>
                  </a:extLst>
                </a:blip>
              </a:buBlip>
            </a:pPr>
            <a:r>
              <a:rPr lang="nb-NO" b="1" dirty="0">
                <a:solidFill>
                  <a:srgbClr val="0070C0"/>
                </a:solidFill>
                <a:latin typeface="Times New Roman"/>
                <a:cs typeface="Times New Roman"/>
              </a:rPr>
              <a:t>Kantstopp med snuplass i Landingsveien</a:t>
            </a:r>
            <a:endParaRPr lang="nb-NO">
              <a:solidFill>
                <a:srgbClr val="000000"/>
              </a:solidFill>
              <a:latin typeface="Times New Roman"/>
              <a:cs typeface="Times New Roman"/>
            </a:endParaRPr>
          </a:p>
          <a:p>
            <a:pPr>
              <a:buSzPct val="120000"/>
              <a:buFontTx/>
              <a:buBlip>
                <a:blip>
                  <a:extLst>
                    <a:ext uri="{96DAC541-7B7A-43D3-8B79-37D633B846F1}">
                      <asvg:svgBlip xmlns:asvg="http://schemas.microsoft.com/office/drawing/2016/SVG/main" r:embed="rId7"/>
                    </a:ext>
                  </a:extLst>
                </a:blip>
              </a:buBlip>
            </a:pPr>
            <a:endParaRPr lang="nb-NO" b="1" dirty="0">
              <a:solidFill>
                <a:srgbClr val="0070C0"/>
              </a:solidFill>
              <a:latin typeface="Times New Roman"/>
              <a:cs typeface="Times New Roman"/>
            </a:endParaRPr>
          </a:p>
          <a:p>
            <a:pPr marL="285750" indent="-285750">
              <a:buSzPct val="120000"/>
              <a:buFont typeface="Arial"/>
              <a:buBlip>
                <a:blip>
                  <a:extLst>
                    <a:ext uri="{96DAC541-7B7A-43D3-8B79-37D633B846F1}">
                      <asvg:svgBlip xmlns:asvg="http://schemas.microsoft.com/office/drawing/2016/SVG/main" r:embed="rId7"/>
                    </a:ext>
                  </a:extLst>
                </a:blip>
              </a:buBlip>
            </a:pPr>
            <a:r>
              <a:rPr lang="nb-NO" b="1" u="sng" dirty="0">
                <a:solidFill>
                  <a:schemeClr val="tx1"/>
                </a:solidFill>
                <a:latin typeface="Times New Roman"/>
                <a:cs typeface="Times New Roman"/>
              </a:rPr>
              <a:t>Ikke</a:t>
            </a:r>
            <a:r>
              <a:rPr lang="nb-NO" b="1" dirty="0">
                <a:solidFill>
                  <a:schemeClr val="tx1"/>
                </a:solidFill>
                <a:latin typeface="Times New Roman"/>
                <a:cs typeface="Times New Roman"/>
              </a:rPr>
              <a:t> kjør ned hovedporten. (Det er ikke fortau her.)</a:t>
            </a:r>
            <a:endParaRPr lang="nb-NO" dirty="0">
              <a:solidFill>
                <a:schemeClr val="tx1"/>
              </a:solidFill>
              <a:latin typeface="Times New Roman"/>
              <a:cs typeface="Times New Roman"/>
            </a:endParaRPr>
          </a:p>
          <a:p>
            <a:pPr>
              <a:buSzPct val="120000"/>
              <a:buBlip>
                <a:blip>
                  <a:extLst>
                    <a:ext uri="{96DAC541-7B7A-43D3-8B79-37D633B846F1}">
                      <asvg:svgBlip xmlns:asvg="http://schemas.microsoft.com/office/drawing/2016/SVG/main" r:embed="rId7"/>
                    </a:ext>
                  </a:extLst>
                </a:blip>
              </a:buBlip>
            </a:pPr>
            <a:endParaRPr lang="nb-NO" dirty="0">
              <a:solidFill>
                <a:srgbClr val="000000"/>
              </a:solidFill>
              <a:latin typeface="Times New Roman"/>
              <a:cs typeface="Times New Roman"/>
            </a:endParaRPr>
          </a:p>
          <a:p>
            <a:pPr>
              <a:buSzPct val="120000"/>
              <a:buChar char="•"/>
            </a:pPr>
            <a:r>
              <a:rPr lang="nb-NO" b="1" dirty="0">
                <a:solidFill>
                  <a:srgbClr val="FF0000"/>
                </a:solidFill>
                <a:latin typeface="Times New Roman"/>
                <a:cs typeface="Times New Roman"/>
              </a:rPr>
              <a:t>Parkering: rød sirkel</a:t>
            </a:r>
          </a:p>
          <a:p>
            <a:pPr marL="287655" indent="-287655">
              <a:spcBef>
                <a:spcPts val="1800"/>
              </a:spcBef>
              <a:buSzPct val="120000"/>
              <a:buChar char="•"/>
            </a:pPr>
            <a:endParaRPr lang="nb-NO" dirty="0">
              <a:solidFill>
                <a:srgbClr val="000000"/>
              </a:solidFill>
              <a:latin typeface="Arial" panose="020B0604020202020204" pitchFamily="34" charset="0"/>
              <a:cs typeface="Times New Roman"/>
            </a:endParaRPr>
          </a:p>
          <a:p>
            <a:endParaRPr lang="nb-NO">
              <a:latin typeface="Arial" panose="020B0604020202020204" pitchFamily="34" charset="0"/>
              <a:cs typeface="Arial" panose="020B0604020202020204" pitchFamily="34" charset="0"/>
            </a:endParaRPr>
          </a:p>
        </p:txBody>
      </p:sp>
      <p:sp>
        <p:nvSpPr>
          <p:cNvPr id="8" name="Title 7">
            <a:extLst>
              <a:ext uri="{FF2B5EF4-FFF2-40B4-BE49-F238E27FC236}">
                <a16:creationId xmlns:a16="http://schemas.microsoft.com/office/drawing/2014/main" id="{30D0D76A-698C-26CB-E291-78585802E2FF}"/>
              </a:ext>
            </a:extLst>
          </p:cNvPr>
          <p:cNvSpPr>
            <a:spLocks noGrp="1"/>
          </p:cNvSpPr>
          <p:nvPr>
            <p:ph type="title"/>
          </p:nvPr>
        </p:nvSpPr>
        <p:spPr>
          <a:xfrm>
            <a:off x="705162" y="322545"/>
            <a:ext cx="10801349" cy="804957"/>
          </a:xfrm>
        </p:spPr>
        <p:txBody>
          <a:bodyPr anchor="ctr">
            <a:normAutofit/>
          </a:bodyPr>
          <a:lstStyle/>
          <a:p>
            <a:r>
              <a:rPr lang="nb-NO" sz="3000" b="1" dirty="0"/>
              <a:t>Droppsone vs. Parkering - Hvor skal jeg slippe av eleven? </a:t>
            </a:r>
            <a:endParaRPr lang="nb-NO" sz="3000" dirty="0"/>
          </a:p>
        </p:txBody>
      </p:sp>
      <p:sp>
        <p:nvSpPr>
          <p:cNvPr id="3" name="Slide Number Placeholder 2">
            <a:extLst>
              <a:ext uri="{FF2B5EF4-FFF2-40B4-BE49-F238E27FC236}">
                <a16:creationId xmlns:a16="http://schemas.microsoft.com/office/drawing/2014/main" id="{4D93B4A9-9DA8-21AB-42BE-F226FFCEAA59}"/>
              </a:ext>
            </a:extLst>
          </p:cNvPr>
          <p:cNvSpPr>
            <a:spLocks noGrp="1"/>
          </p:cNvSpPr>
          <p:nvPr>
            <p:ph type="sldNum" sz="quarter" idx="12"/>
          </p:nvPr>
        </p:nvSpPr>
        <p:spPr/>
        <p:txBody>
          <a:bodyPr/>
          <a:lstStyle/>
          <a:p>
            <a:fld id="{8ACEFDFC-287E-0A4D-81A7-6CC8C070690D}" type="slidenum">
              <a:rPr lang="nb-NO" smtClean="0"/>
              <a:t>4</a:t>
            </a:fld>
            <a:endParaRPr lang="nb-NO"/>
          </a:p>
        </p:txBody>
      </p:sp>
      <p:cxnSp>
        <p:nvCxnSpPr>
          <p:cNvPr id="5" name="Rett linje 4">
            <a:extLst>
              <a:ext uri="{FF2B5EF4-FFF2-40B4-BE49-F238E27FC236}">
                <a16:creationId xmlns:a16="http://schemas.microsoft.com/office/drawing/2014/main" id="{D97BFA75-2ADC-C80F-A549-A35187CEB525}"/>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FDD3AEB-2144-A0BD-2866-D34F498BAC8C}"/>
              </a:ext>
            </a:extLst>
          </p:cNvPr>
          <p:cNvPicPr>
            <a:picLocks noChangeAspect="1"/>
          </p:cNvPicPr>
          <p:nvPr/>
        </p:nvPicPr>
        <p:blipFill>
          <a:blip r:embed="rId8"/>
          <a:stretch>
            <a:fillRect/>
          </a:stretch>
        </p:blipFill>
        <p:spPr>
          <a:xfrm>
            <a:off x="3936072" y="1129162"/>
            <a:ext cx="7419975" cy="4981575"/>
          </a:xfrm>
          <a:prstGeom prst="rect">
            <a:avLst/>
          </a:prstGeom>
        </p:spPr>
      </p:pic>
    </p:spTree>
    <p:extLst>
      <p:ext uri="{BB962C8B-B14F-4D97-AF65-F5344CB8AC3E}">
        <p14:creationId xmlns:p14="http://schemas.microsoft.com/office/powerpoint/2010/main" val="2279187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90182-EC8E-1DF0-134C-BFB40226AA54}"/>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75B6DF23-EFBA-9CB8-359F-846591F975E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75B6DF23-EFBA-9CB8-359F-846591F975E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21D2DD25-D54B-D7D4-7404-464ABB83E978}"/>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2DE1364F-94BF-0CEA-20A8-81A940A56D11}"/>
              </a:ext>
            </a:extLst>
          </p:cNvPr>
          <p:cNvSpPr/>
          <p:nvPr/>
        </p:nvSpPr>
        <p:spPr>
          <a:xfrm>
            <a:off x="6049283" y="1441142"/>
            <a:ext cx="5251429" cy="466966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45720" rtlCol="0" anchor="t" anchorCtr="0"/>
          <a:lstStyle/>
          <a:p>
            <a:r>
              <a:rPr lang="nb-NO" sz="2000" b="1">
                <a:solidFill>
                  <a:schemeClr val="tx1"/>
                </a:solidFill>
                <a:latin typeface="Arial" panose="020B0604020202020204" pitchFamily="34" charset="0"/>
              </a:rPr>
              <a:t>Med Hjertesone ønsker vi å bidra til:</a:t>
            </a:r>
            <a:endParaRPr lang="nb-NO">
              <a:solidFill>
                <a:schemeClr val="tx1"/>
              </a:solidFill>
              <a:latin typeface="Arial" panose="020B0604020202020204" pitchFamily="34" charset="0"/>
              <a:cs typeface="Arial" panose="020B0604020202020204" pitchFamily="34" charset="0"/>
            </a:endParaRPr>
          </a:p>
          <a:p>
            <a:pPr marL="288000" indent="-288000">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cs typeface="Arial" panose="020B0604020202020204" pitchFamily="34" charset="0"/>
              </a:rPr>
              <a:t>Mer hverdagsaktivitet </a:t>
            </a:r>
          </a:p>
          <a:p>
            <a:pPr marL="288000" indent="-288000">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cs typeface="Arial" panose="020B0604020202020204" pitchFamily="34" charset="0"/>
              </a:rPr>
              <a:t>God helse</a:t>
            </a:r>
          </a:p>
          <a:p>
            <a:pPr marL="288000" indent="-288000">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cs typeface="Arial" panose="020B0604020202020204" pitchFamily="34" charset="0"/>
              </a:rPr>
              <a:t>Bærekraftige reiser </a:t>
            </a:r>
          </a:p>
          <a:p>
            <a:pPr marL="288000" indent="-288000">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cs typeface="Arial" panose="020B0604020202020204" pitchFamily="34" charset="0"/>
              </a:rPr>
              <a:t>At barn lærer trafikkregler og blir vant til å ferdes i trafikken</a:t>
            </a:r>
          </a:p>
          <a:p>
            <a:pPr marL="288000" indent="-288000">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panose="020B0604020202020204" pitchFamily="34" charset="0"/>
                <a:cs typeface="Arial" panose="020B0604020202020204" pitchFamily="34" charset="0"/>
              </a:rPr>
              <a:t>Et trygt, levende og godt lokalmiljø</a:t>
            </a:r>
          </a:p>
          <a:p>
            <a:pPr algn="ctr"/>
            <a:endParaRPr lang="nb-NO">
              <a:solidFill>
                <a:schemeClr val="tx1"/>
              </a:solidFill>
            </a:endParaRPr>
          </a:p>
        </p:txBody>
      </p:sp>
      <p:sp>
        <p:nvSpPr>
          <p:cNvPr id="8" name="Title 7">
            <a:extLst>
              <a:ext uri="{FF2B5EF4-FFF2-40B4-BE49-F238E27FC236}">
                <a16:creationId xmlns:a16="http://schemas.microsoft.com/office/drawing/2014/main" id="{94246A5C-C80C-BB56-6292-A1CD5884B8FC}"/>
              </a:ext>
            </a:extLst>
          </p:cNvPr>
          <p:cNvSpPr>
            <a:spLocks noGrp="1"/>
          </p:cNvSpPr>
          <p:nvPr>
            <p:ph type="title"/>
          </p:nvPr>
        </p:nvSpPr>
        <p:spPr>
          <a:xfrm>
            <a:off x="705162" y="322545"/>
            <a:ext cx="10801349" cy="804957"/>
          </a:xfrm>
        </p:spPr>
        <p:txBody>
          <a:bodyPr anchor="ctr">
            <a:normAutofit/>
          </a:bodyPr>
          <a:lstStyle/>
          <a:p>
            <a:r>
              <a:rPr lang="nb-NO" sz="3000" b="1"/>
              <a:t>Hvorfor</a:t>
            </a:r>
            <a:r>
              <a:rPr lang="nb-NO" sz="3000"/>
              <a:t> Hjertesone?</a:t>
            </a:r>
            <a:endParaRPr lang="en-US" sz="3000"/>
          </a:p>
        </p:txBody>
      </p:sp>
      <p:sp>
        <p:nvSpPr>
          <p:cNvPr id="3" name="Slide Number Placeholder 2">
            <a:extLst>
              <a:ext uri="{FF2B5EF4-FFF2-40B4-BE49-F238E27FC236}">
                <a16:creationId xmlns:a16="http://schemas.microsoft.com/office/drawing/2014/main" id="{D3AF8EC9-7DE3-DFAC-058D-66CDCD6BF24A}"/>
              </a:ext>
            </a:extLst>
          </p:cNvPr>
          <p:cNvSpPr>
            <a:spLocks noGrp="1"/>
          </p:cNvSpPr>
          <p:nvPr>
            <p:ph type="sldNum" sz="quarter" idx="12"/>
          </p:nvPr>
        </p:nvSpPr>
        <p:spPr/>
        <p:txBody>
          <a:bodyPr/>
          <a:lstStyle/>
          <a:p>
            <a:fld id="{8ACEFDFC-287E-0A4D-81A7-6CC8C070690D}" type="slidenum">
              <a:rPr lang="nb-NO" smtClean="0"/>
              <a:t>5</a:t>
            </a:fld>
            <a:endParaRPr lang="nb-NO"/>
          </a:p>
        </p:txBody>
      </p:sp>
      <p:cxnSp>
        <p:nvCxnSpPr>
          <p:cNvPr id="5" name="Rett linje 4">
            <a:extLst>
              <a:ext uri="{FF2B5EF4-FFF2-40B4-BE49-F238E27FC236}">
                <a16:creationId xmlns:a16="http://schemas.microsoft.com/office/drawing/2014/main" id="{84456243-9753-2FB3-3C4C-6FE17E0FE443}"/>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2" name="Bilde 21" descr="Et bilde som inneholder utendørs, hjul, Sykkelhjul, Landkjøretøy&#10;&#10;KI-generert innhold kan være feil.">
            <a:extLst>
              <a:ext uri="{FF2B5EF4-FFF2-40B4-BE49-F238E27FC236}">
                <a16:creationId xmlns:a16="http://schemas.microsoft.com/office/drawing/2014/main" id="{E6646ABD-087F-6965-18D6-959B88635BBE}"/>
              </a:ext>
            </a:extLst>
          </p:cNvPr>
          <p:cNvPicPr>
            <a:picLocks noChangeAspect="1"/>
          </p:cNvPicPr>
          <p:nvPr/>
        </p:nvPicPr>
        <p:blipFill>
          <a:blip r:embed="rId8"/>
          <a:srcRect t="4699" r="-188" b="10689"/>
          <a:stretch>
            <a:fillRect/>
          </a:stretch>
        </p:blipFill>
        <p:spPr>
          <a:xfrm>
            <a:off x="702253" y="1441141"/>
            <a:ext cx="4651438" cy="4568060"/>
          </a:xfrm>
          <a:prstGeom prst="heart">
            <a:avLst/>
          </a:prstGeom>
          <a:ln>
            <a:solidFill>
              <a:schemeClr val="tx1"/>
            </a:solidFill>
          </a:ln>
        </p:spPr>
      </p:pic>
      <p:sp>
        <p:nvSpPr>
          <p:cNvPr id="2" name="TekstSylinder 1">
            <a:extLst>
              <a:ext uri="{FF2B5EF4-FFF2-40B4-BE49-F238E27FC236}">
                <a16:creationId xmlns:a16="http://schemas.microsoft.com/office/drawing/2014/main" id="{916F7732-E7C9-A34F-B912-0A798C00785E}"/>
              </a:ext>
            </a:extLst>
          </p:cNvPr>
          <p:cNvSpPr txBox="1"/>
          <p:nvPr/>
        </p:nvSpPr>
        <p:spPr>
          <a:xfrm>
            <a:off x="2356082" y="5349290"/>
            <a:ext cx="137381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1000">
                <a:solidFill>
                  <a:schemeClr val="bg1"/>
                </a:solidFill>
                <a:latin typeface="Arial" panose="020B0604020202020204" pitchFamily="34" charset="0"/>
              </a:rPr>
              <a:t>Foto: Trygg Trafikk</a:t>
            </a:r>
          </a:p>
        </p:txBody>
      </p:sp>
    </p:spTree>
    <p:extLst>
      <p:ext uri="{BB962C8B-B14F-4D97-AF65-F5344CB8AC3E}">
        <p14:creationId xmlns:p14="http://schemas.microsoft.com/office/powerpoint/2010/main" val="1835627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98278-96BA-EC23-A3A2-56EB66E9C95C}"/>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30B9D87E-8D42-C1B8-C5AF-656D5AE30A6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30B9D87E-8D42-C1B8-C5AF-656D5AE30A62}"/>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37E0EC23-1EC9-F929-758F-64037EF0D51F}"/>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1EEB285B-DED5-B024-EE3A-C70267BF91DB}"/>
              </a:ext>
            </a:extLst>
          </p:cNvPr>
          <p:cNvSpPr/>
          <p:nvPr/>
        </p:nvSpPr>
        <p:spPr>
          <a:xfrm>
            <a:off x="684290" y="1442813"/>
            <a:ext cx="5983210" cy="4584148"/>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45720" rtlCol="0" anchor="t" anchorCtr="0"/>
          <a:lstStyle/>
          <a:p>
            <a:pPr>
              <a:spcBef>
                <a:spcPts val="1800"/>
              </a:spcBef>
            </a:pPr>
            <a:r>
              <a:rPr lang="nb-NO" sz="2000" b="1">
                <a:solidFill>
                  <a:schemeClr val="tx1"/>
                </a:solidFill>
                <a:latin typeface="Arial"/>
                <a:cs typeface="Arial"/>
              </a:rPr>
              <a:t>Fysiske tiltak</a:t>
            </a:r>
          </a:p>
          <a:p>
            <a:pPr>
              <a:spcBef>
                <a:spcPts val="1800"/>
              </a:spcBef>
              <a:buSzPct val="120000"/>
            </a:pPr>
            <a:r>
              <a:rPr lang="nb-NO">
                <a:solidFill>
                  <a:schemeClr val="tx1"/>
                </a:solidFill>
                <a:latin typeface="Arial"/>
                <a:cs typeface="Arial"/>
              </a:rPr>
              <a:t>Skolen og FAU gir årlig innspill til bydelen om trafikale utfordringer i lokalmiljøet vårt. Bydelen prioriterer hva som går videre til Bymiljøetaten (skoleveier har høy prioritet). </a:t>
            </a:r>
          </a:p>
          <a:p>
            <a:pPr>
              <a:spcBef>
                <a:spcPts val="1800"/>
              </a:spcBef>
              <a:buSzPct val="120000"/>
            </a:pPr>
            <a:r>
              <a:rPr lang="nb-NO">
                <a:solidFill>
                  <a:schemeClr val="tx1"/>
                </a:solidFill>
                <a:latin typeface="Arial"/>
                <a:cs typeface="Arial"/>
              </a:rPr>
              <a:t>Her kan vi også melde utfordringer:</a:t>
            </a:r>
          </a:p>
          <a:p>
            <a:pPr marL="287655" indent="-287655">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a:ea typeface="+mn-lt"/>
                <a:cs typeface="+mn-lt"/>
                <a:hlinkClick r:id="rId8">
                  <a:extLst>
                    <a:ext uri="{A12FA001-AC4F-418D-AE19-62706E023703}">
                      <ahyp:hlinkClr xmlns:ahyp="http://schemas.microsoft.com/office/drawing/2018/hyperlinkcolor" val="tx"/>
                    </a:ext>
                  </a:extLst>
                </a:hlinkClick>
              </a:rPr>
              <a:t>Trafikksikkerhet i Oslo</a:t>
            </a:r>
            <a:endParaRPr lang="nb-NO">
              <a:solidFill>
                <a:schemeClr val="tx1"/>
              </a:solidFill>
              <a:latin typeface="Arial"/>
              <a:ea typeface="+mn-lt"/>
              <a:cs typeface="+mn-lt"/>
            </a:endParaRPr>
          </a:p>
          <a:p>
            <a:pPr marL="287655" indent="-287655">
              <a:spcBef>
                <a:spcPts val="1800"/>
              </a:spcBef>
              <a:buSzPct val="120000"/>
              <a:buBlip>
                <a:blip>
                  <a:extLst>
                    <a:ext uri="{96DAC541-7B7A-43D3-8B79-37D633B846F1}">
                      <asvg:svgBlip xmlns:asvg="http://schemas.microsoft.com/office/drawing/2016/SVG/main" r:embed="rId7"/>
                    </a:ext>
                  </a:extLst>
                </a:blip>
              </a:buBlip>
            </a:pPr>
            <a:r>
              <a:rPr lang="nb-NO">
                <a:solidFill>
                  <a:schemeClr val="tx1"/>
                </a:solidFill>
                <a:latin typeface="Arial"/>
                <a:ea typeface="+mn-lt"/>
                <a:cs typeface="+mn-lt"/>
                <a:hlinkClick r:id="rId9">
                  <a:extLst>
                    <a:ext uri="{A12FA001-AC4F-418D-AE19-62706E023703}">
                      <ahyp:hlinkClr xmlns:ahyp="http://schemas.microsoft.com/office/drawing/2018/hyperlinkcolor" val="tx"/>
                    </a:ext>
                  </a:extLst>
                </a:hlinkClick>
              </a:rPr>
              <a:t>Bymelding</a:t>
            </a:r>
            <a:r>
              <a:rPr lang="nb-NO">
                <a:solidFill>
                  <a:schemeClr val="tx1"/>
                </a:solidFill>
                <a:latin typeface="Arial"/>
                <a:cs typeface="Arial"/>
              </a:rPr>
              <a:t> (mindre feil og mangler) </a:t>
            </a:r>
          </a:p>
          <a:p>
            <a:pPr algn="ctr"/>
            <a:endParaRPr lang="nb-NO">
              <a:latin typeface="Arial" panose="020B0604020202020204" pitchFamily="34" charset="0"/>
            </a:endParaRPr>
          </a:p>
        </p:txBody>
      </p:sp>
      <p:sp>
        <p:nvSpPr>
          <p:cNvPr id="8" name="Title 7">
            <a:extLst>
              <a:ext uri="{FF2B5EF4-FFF2-40B4-BE49-F238E27FC236}">
                <a16:creationId xmlns:a16="http://schemas.microsoft.com/office/drawing/2014/main" id="{93E373BE-071E-C68C-C247-9F5ABFD225C1}"/>
              </a:ext>
            </a:extLst>
          </p:cNvPr>
          <p:cNvSpPr>
            <a:spLocks noGrp="1"/>
          </p:cNvSpPr>
          <p:nvPr>
            <p:ph type="title"/>
          </p:nvPr>
        </p:nvSpPr>
        <p:spPr>
          <a:xfrm>
            <a:off x="705162" y="322545"/>
            <a:ext cx="10801349" cy="804957"/>
          </a:xfrm>
        </p:spPr>
        <p:txBody>
          <a:bodyPr anchor="ctr">
            <a:normAutofit/>
          </a:bodyPr>
          <a:lstStyle/>
          <a:p>
            <a:r>
              <a:rPr lang="nb-NO" sz="3000" b="1"/>
              <a:t>Hvordan</a:t>
            </a:r>
            <a:r>
              <a:rPr lang="nb-NO" sz="3000"/>
              <a:t> jobber vi med Hjertesone? </a:t>
            </a:r>
          </a:p>
        </p:txBody>
      </p:sp>
      <p:sp>
        <p:nvSpPr>
          <p:cNvPr id="3" name="Slide Number Placeholder 2">
            <a:extLst>
              <a:ext uri="{FF2B5EF4-FFF2-40B4-BE49-F238E27FC236}">
                <a16:creationId xmlns:a16="http://schemas.microsoft.com/office/drawing/2014/main" id="{8A717702-4FE2-64A9-9C3D-BEF545BA0AF1}"/>
              </a:ext>
            </a:extLst>
          </p:cNvPr>
          <p:cNvSpPr>
            <a:spLocks noGrp="1"/>
          </p:cNvSpPr>
          <p:nvPr>
            <p:ph type="sldNum" sz="quarter" idx="12"/>
          </p:nvPr>
        </p:nvSpPr>
        <p:spPr/>
        <p:txBody>
          <a:bodyPr/>
          <a:lstStyle/>
          <a:p>
            <a:fld id="{8ACEFDFC-287E-0A4D-81A7-6CC8C070690D}" type="slidenum">
              <a:rPr lang="nb-NO" smtClean="0"/>
              <a:t>6</a:t>
            </a:fld>
            <a:endParaRPr lang="nb-NO"/>
          </a:p>
        </p:txBody>
      </p:sp>
      <p:cxnSp>
        <p:nvCxnSpPr>
          <p:cNvPr id="5" name="Rett linje 4">
            <a:extLst>
              <a:ext uri="{FF2B5EF4-FFF2-40B4-BE49-F238E27FC236}">
                <a16:creationId xmlns:a16="http://schemas.microsoft.com/office/drawing/2014/main" id="{AEC110D3-A994-A4F2-83D1-CA6C45C586A8}"/>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2">
            <a:extLst>
              <a:ext uri="{FF2B5EF4-FFF2-40B4-BE49-F238E27FC236}">
                <a16:creationId xmlns:a16="http://schemas.microsoft.com/office/drawing/2014/main" id="{792D521B-DC3A-4113-85CE-05BF4F9253FD}"/>
              </a:ext>
            </a:extLst>
          </p:cNvPr>
          <p:cNvSpPr txBox="1">
            <a:spLocks/>
          </p:cNvSpPr>
          <p:nvPr/>
        </p:nvSpPr>
        <p:spPr>
          <a:xfrm>
            <a:off x="1385468" y="2269470"/>
            <a:ext cx="4769354" cy="3713205"/>
          </a:xfrm>
          <a:prstGeom prst="rect">
            <a:avLst/>
          </a:prstGeom>
        </p:spPr>
        <p:txBody>
          <a:bodyPr vert="horz" lIns="0" tIns="0" rIns="0" bIns="0" rtlCol="0" anchor="t">
            <a:noAutofit/>
          </a:bodyPr>
          <a:lstStyle>
            <a:lvl1pPr marL="216000" indent="-216000" algn="l" defTabSz="914400" rtl="0" eaLnBrk="1" latinLnBrk="0" hangingPunct="1">
              <a:lnSpc>
                <a:spcPct val="100000"/>
              </a:lnSpc>
              <a:spcBef>
                <a:spcPts val="1200"/>
              </a:spcBef>
              <a:buSzPct val="100000"/>
              <a:buFontTx/>
              <a:buBlip>
                <a:blip r:embed="rId10"/>
              </a:buBlip>
              <a:defRPr sz="2000" b="0" i="0" kern="1200">
                <a:solidFill>
                  <a:schemeClr val="tx1"/>
                </a:solidFill>
                <a:latin typeface="+mn-lt"/>
                <a:ea typeface="+mn-ea"/>
                <a:cs typeface="+mn-cs"/>
              </a:defRPr>
            </a:lvl1pPr>
            <a:lvl2pPr marL="396000" indent="-180000" algn="l" defTabSz="914400" rtl="0" eaLnBrk="1" latinLnBrk="0" hangingPunct="1">
              <a:lnSpc>
                <a:spcPct val="100000"/>
              </a:lnSpc>
              <a:spcBef>
                <a:spcPts val="600"/>
              </a:spcBef>
              <a:buClr>
                <a:schemeClr val="tx2"/>
              </a:buClr>
              <a:buSzPct val="110000"/>
              <a:buFont typeface="Arial" panose="020B0604020202020204" pitchFamily="34" charset="0"/>
              <a:buChar char="•"/>
              <a:defRPr sz="1700" b="0" i="0" kern="1200">
                <a:solidFill>
                  <a:schemeClr val="tx1"/>
                </a:solidFill>
                <a:latin typeface="+mn-lt"/>
                <a:ea typeface="+mn-ea"/>
                <a:cs typeface="+mn-cs"/>
              </a:defRPr>
            </a:lvl2pPr>
            <a:lvl3pPr marL="576000" indent="-180000" algn="l" defTabSz="914400" rtl="0" eaLnBrk="1" latinLnBrk="0" hangingPunct="1">
              <a:lnSpc>
                <a:spcPct val="100000"/>
              </a:lnSpc>
              <a:spcBef>
                <a:spcPts val="300"/>
              </a:spcBef>
              <a:buClr>
                <a:schemeClr val="accent5"/>
              </a:buClr>
              <a:buFont typeface="Wingdings" pitchFamily="2" charset="2"/>
              <a:buChar char="§"/>
              <a:tabLst/>
              <a:defRPr sz="1600" b="0" i="0" kern="1200">
                <a:solidFill>
                  <a:schemeClr val="tx1"/>
                </a:solidFill>
                <a:latin typeface="+mn-lt"/>
                <a:ea typeface="+mn-ea"/>
                <a:cs typeface="+mn-cs"/>
              </a:defRPr>
            </a:lvl3pPr>
            <a:lvl4pPr marL="756000" indent="-180000" algn="l" defTabSz="914400" rtl="0" eaLnBrk="1" latinLnBrk="0" hangingPunct="1">
              <a:lnSpc>
                <a:spcPct val="100000"/>
              </a:lnSpc>
              <a:spcBef>
                <a:spcPts val="300"/>
              </a:spcBef>
              <a:buClr>
                <a:schemeClr val="accent2"/>
              </a:buClr>
              <a:buFont typeface="Wingdings" pitchFamily="2" charset="2"/>
              <a:buChar char="§"/>
              <a:defRPr sz="1400" b="0" i="0" kern="1200">
                <a:solidFill>
                  <a:schemeClr val="tx1"/>
                </a:solidFill>
                <a:latin typeface="+mn-lt"/>
                <a:ea typeface="+mn-ea"/>
                <a:cs typeface="+mn-cs"/>
              </a:defRPr>
            </a:lvl4pPr>
            <a:lvl5pPr marL="936000" indent="-180000" algn="l" defTabSz="914400" rtl="0" eaLnBrk="1" latinLnBrk="0" hangingPunct="1">
              <a:lnSpc>
                <a:spcPct val="100000"/>
              </a:lnSpc>
              <a:spcBef>
                <a:spcPts val="300"/>
              </a:spcBef>
              <a:buClr>
                <a:schemeClr val="accent6"/>
              </a:buClr>
              <a:buFont typeface="Wingdings" pitchFamily="2" charset="2"/>
              <a:buChar char="§"/>
              <a:tabLst/>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800">
              <a:solidFill>
                <a:srgbClr val="000000"/>
              </a:solidFill>
              <a:latin typeface="Arial" panose="020B0604020202020204" pitchFamily="34" charset="0"/>
            </a:endParaRPr>
          </a:p>
          <a:p>
            <a:pPr marL="0" indent="0">
              <a:buNone/>
            </a:pPr>
            <a:endParaRPr lang="nb-NO" sz="1800">
              <a:solidFill>
                <a:srgbClr val="FF0000"/>
              </a:solidFill>
              <a:latin typeface="Arial" panose="020B0604020202020204" pitchFamily="34" charset="0"/>
            </a:endParaRPr>
          </a:p>
        </p:txBody>
      </p:sp>
      <p:pic>
        <p:nvPicPr>
          <p:cNvPr id="6" name="Picture 5">
            <a:extLst>
              <a:ext uri="{FF2B5EF4-FFF2-40B4-BE49-F238E27FC236}">
                <a16:creationId xmlns:a16="http://schemas.microsoft.com/office/drawing/2014/main" id="{3143C810-B624-BB87-2BAF-5EC118D26E84}"/>
              </a:ext>
            </a:extLst>
          </p:cNvPr>
          <p:cNvPicPr>
            <a:picLocks noChangeAspect="1"/>
          </p:cNvPicPr>
          <p:nvPr/>
        </p:nvPicPr>
        <p:blipFill>
          <a:blip r:embed="rId11"/>
          <a:stretch>
            <a:fillRect/>
          </a:stretch>
        </p:blipFill>
        <p:spPr>
          <a:xfrm>
            <a:off x="6100633" y="1243270"/>
            <a:ext cx="5417409" cy="3104893"/>
          </a:xfrm>
          <a:prstGeom prst="rect">
            <a:avLst/>
          </a:prstGeom>
        </p:spPr>
      </p:pic>
      <p:pic>
        <p:nvPicPr>
          <p:cNvPr id="2" name="Picture 1">
            <a:extLst>
              <a:ext uri="{FF2B5EF4-FFF2-40B4-BE49-F238E27FC236}">
                <a16:creationId xmlns:a16="http://schemas.microsoft.com/office/drawing/2014/main" id="{66892410-7AC2-5901-5AAD-112CAD1827C0}"/>
              </a:ext>
            </a:extLst>
          </p:cNvPr>
          <p:cNvPicPr>
            <a:picLocks noChangeAspect="1"/>
          </p:cNvPicPr>
          <p:nvPr/>
        </p:nvPicPr>
        <p:blipFill>
          <a:blip r:embed="rId12"/>
          <a:stretch>
            <a:fillRect/>
          </a:stretch>
        </p:blipFill>
        <p:spPr>
          <a:xfrm>
            <a:off x="8272719" y="3691967"/>
            <a:ext cx="3245966" cy="2614743"/>
          </a:xfrm>
          <a:prstGeom prst="rect">
            <a:avLst/>
          </a:prstGeom>
        </p:spPr>
      </p:pic>
      <p:pic>
        <p:nvPicPr>
          <p:cNvPr id="9" name="Picture 8">
            <a:extLst>
              <a:ext uri="{FF2B5EF4-FFF2-40B4-BE49-F238E27FC236}">
                <a16:creationId xmlns:a16="http://schemas.microsoft.com/office/drawing/2014/main" id="{5FAC930D-FA31-0D12-C9B8-A9581433EDB8}"/>
              </a:ext>
            </a:extLst>
          </p:cNvPr>
          <p:cNvPicPr>
            <a:picLocks noChangeAspect="1"/>
          </p:cNvPicPr>
          <p:nvPr/>
        </p:nvPicPr>
        <p:blipFill>
          <a:blip r:embed="rId13"/>
          <a:stretch>
            <a:fillRect/>
          </a:stretch>
        </p:blipFill>
        <p:spPr>
          <a:xfrm>
            <a:off x="5101924" y="3737274"/>
            <a:ext cx="3376742" cy="2574067"/>
          </a:xfrm>
          <a:prstGeom prst="rect">
            <a:avLst/>
          </a:prstGeom>
        </p:spPr>
      </p:pic>
    </p:spTree>
    <p:extLst>
      <p:ext uri="{BB962C8B-B14F-4D97-AF65-F5344CB8AC3E}">
        <p14:creationId xmlns:p14="http://schemas.microsoft.com/office/powerpoint/2010/main" val="2981869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2510B-38B6-E09A-D6F8-1955C8D28BA9}"/>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89F14CF9-4C47-7455-A77E-4326DDA3339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89F14CF9-4C47-7455-A77E-4326DDA3339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FD034237-B15F-C79E-3D67-1BF3D6846405}"/>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4" name="Rektangel 3">
            <a:extLst>
              <a:ext uri="{FF2B5EF4-FFF2-40B4-BE49-F238E27FC236}">
                <a16:creationId xmlns:a16="http://schemas.microsoft.com/office/drawing/2014/main" id="{50D306C4-E988-EBDC-D9E5-06599EF75012}"/>
              </a:ext>
            </a:extLst>
          </p:cNvPr>
          <p:cNvSpPr/>
          <p:nvPr/>
        </p:nvSpPr>
        <p:spPr>
          <a:xfrm>
            <a:off x="684290" y="1126001"/>
            <a:ext cx="6220047" cy="516079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288000" rIns="288000" bIns="45720" rtlCol="0" anchor="t" anchorCtr="0"/>
          <a:lstStyle/>
          <a:p>
            <a:pPr>
              <a:spcBef>
                <a:spcPts val="1800"/>
              </a:spcBef>
            </a:pPr>
            <a:r>
              <a:rPr lang="nb-NO" sz="2000" b="1">
                <a:solidFill>
                  <a:schemeClr val="tx1"/>
                </a:solidFill>
                <a:latin typeface="Arial"/>
                <a:cs typeface="Arial"/>
              </a:rPr>
              <a:t>Fysiske tiltak:</a:t>
            </a:r>
          </a:p>
          <a:p>
            <a:pPr>
              <a:spcBef>
                <a:spcPts val="1200"/>
              </a:spcBef>
              <a:buSzPct val="120000"/>
            </a:pPr>
            <a:r>
              <a:rPr lang="nb-NO" sz="1600">
                <a:solidFill>
                  <a:schemeClr val="tx1"/>
                </a:solidFill>
                <a:latin typeface="Arial"/>
                <a:cs typeface="Arial"/>
              </a:rPr>
              <a:t>Ved etablering av hjertesone hos oss ble det gjennomført en spørreundersøkelse blant foresatte og en trafikktur med elever. Denne kartleggingen er bakgrunnen for følgende tiltak som er</a:t>
            </a:r>
            <a:r>
              <a:rPr lang="nb-NO" sz="1600">
                <a:solidFill>
                  <a:srgbClr val="FF0000"/>
                </a:solidFill>
                <a:latin typeface="Arial"/>
                <a:cs typeface="Arial"/>
              </a:rPr>
              <a:t> </a:t>
            </a:r>
            <a:r>
              <a:rPr lang="nb-NO" sz="1600">
                <a:solidFill>
                  <a:schemeClr val="tx1"/>
                </a:solidFill>
                <a:latin typeface="Arial"/>
                <a:cs typeface="Arial"/>
              </a:rPr>
              <a:t>bygget (i regi av Bymiljøetaten):</a:t>
            </a:r>
          </a:p>
          <a:p>
            <a:pPr marL="287655" indent="-287655">
              <a:spcBef>
                <a:spcPts val="1200"/>
              </a:spcBef>
              <a:buSzPct val="120000"/>
              <a:buBlip>
                <a:blip>
                  <a:extLst>
                    <a:ext uri="{96DAC541-7B7A-43D3-8B79-37D633B846F1}">
                      <asvg:svgBlip xmlns:asvg="http://schemas.microsoft.com/office/drawing/2016/SVG/main" r:embed="rId7"/>
                    </a:ext>
                  </a:extLst>
                </a:blip>
              </a:buBlip>
            </a:pPr>
            <a:r>
              <a:rPr lang="nb-NO" sz="1600">
                <a:solidFill>
                  <a:schemeClr val="tx1"/>
                </a:solidFill>
                <a:latin typeface="Arial"/>
                <a:cs typeface="Arial"/>
              </a:rPr>
              <a:t>Fartspute i Ankerveien, </a:t>
            </a:r>
            <a:r>
              <a:rPr lang="nb-NO" sz="1600" err="1">
                <a:solidFill>
                  <a:schemeClr val="tx1"/>
                </a:solidFill>
                <a:latin typeface="Arial"/>
                <a:cs typeface="Arial"/>
              </a:rPr>
              <a:t>fartdump</a:t>
            </a:r>
            <a:r>
              <a:rPr lang="nb-NO" sz="1600">
                <a:solidFill>
                  <a:schemeClr val="tx1"/>
                </a:solidFill>
                <a:latin typeface="Arial"/>
                <a:cs typeface="Arial"/>
              </a:rPr>
              <a:t> i Landingsveien</a:t>
            </a:r>
          </a:p>
          <a:p>
            <a:pPr marL="287655" indent="-287655">
              <a:spcBef>
                <a:spcPts val="1200"/>
              </a:spcBef>
              <a:buSzPct val="120000"/>
              <a:buBlip>
                <a:blip>
                  <a:extLst>
                    <a:ext uri="{96DAC541-7B7A-43D3-8B79-37D633B846F1}">
                      <asvg:svgBlip xmlns:asvg="http://schemas.microsoft.com/office/drawing/2016/SVG/main" r:embed="rId7"/>
                    </a:ext>
                  </a:extLst>
                </a:blip>
              </a:buBlip>
            </a:pPr>
            <a:r>
              <a:rPr lang="nb-NO" sz="1600">
                <a:solidFill>
                  <a:schemeClr val="tx1"/>
                </a:solidFill>
                <a:latin typeface="Arial"/>
                <a:cs typeface="Arial"/>
              </a:rPr>
              <a:t>Kampesteiner i veien ned mot kirken; hindre parkering, bedre sikt mot snarganger fra Ankerveien. Dialog med kirken om lys i gatelykter.  </a:t>
            </a:r>
          </a:p>
          <a:p>
            <a:pPr marL="287655" indent="-287655">
              <a:spcBef>
                <a:spcPts val="1200"/>
              </a:spcBef>
              <a:buSzPct val="120000"/>
              <a:buBlip>
                <a:blip>
                  <a:extLst>
                    <a:ext uri="{96DAC541-7B7A-43D3-8B79-37D633B846F1}">
                      <asvg:svgBlip xmlns:asvg="http://schemas.microsoft.com/office/drawing/2016/SVG/main" r:embed="rId7"/>
                    </a:ext>
                  </a:extLst>
                </a:blip>
              </a:buBlip>
            </a:pPr>
            <a:r>
              <a:rPr lang="nb-NO" sz="1600">
                <a:solidFill>
                  <a:schemeClr val="tx1"/>
                </a:solidFill>
                <a:latin typeface="Arial"/>
                <a:cs typeface="Arial"/>
              </a:rPr>
              <a:t>Laget fortau og snu-sone ved store skolegård / hallen</a:t>
            </a:r>
          </a:p>
          <a:p>
            <a:pPr marL="287655" indent="-287655">
              <a:spcBef>
                <a:spcPts val="1200"/>
              </a:spcBef>
              <a:buSzPct val="120000"/>
              <a:buBlip>
                <a:blip>
                  <a:extLst>
                    <a:ext uri="{96DAC541-7B7A-43D3-8B79-37D633B846F1}">
                      <asvg:svgBlip xmlns:asvg="http://schemas.microsoft.com/office/drawing/2016/SVG/main" r:embed="rId7"/>
                    </a:ext>
                  </a:extLst>
                </a:blip>
              </a:buBlip>
            </a:pPr>
            <a:r>
              <a:rPr lang="nb-NO" sz="1600">
                <a:solidFill>
                  <a:schemeClr val="tx1"/>
                </a:solidFill>
                <a:latin typeface="Arial"/>
                <a:cs typeface="Arial"/>
              </a:rPr>
              <a:t>Myke trafikanter er nå adskilt fra harde trafikanter ved hovedporten</a:t>
            </a:r>
          </a:p>
          <a:p>
            <a:pPr marL="287655" indent="-287655">
              <a:spcBef>
                <a:spcPts val="1200"/>
              </a:spcBef>
              <a:buSzPct val="120000"/>
              <a:buBlip>
                <a:blip>
                  <a:extLst>
                    <a:ext uri="{96DAC541-7B7A-43D3-8B79-37D633B846F1}">
                      <asvg:svgBlip xmlns:asvg="http://schemas.microsoft.com/office/drawing/2016/SVG/main" r:embed="rId7"/>
                    </a:ext>
                  </a:extLst>
                </a:blip>
              </a:buBlip>
            </a:pPr>
            <a:r>
              <a:rPr lang="nb-NO" sz="1600">
                <a:solidFill>
                  <a:schemeClr val="tx1"/>
                </a:solidFill>
                <a:latin typeface="Arial"/>
                <a:cs typeface="Arial"/>
              </a:rPr>
              <a:t>Asfaltert snargang med håndløper fra Jarbakken til Landingsveien (viktig om vinteren) </a:t>
            </a:r>
            <a:endParaRPr lang="nb-NO" sz="1600">
              <a:solidFill>
                <a:schemeClr val="tx1"/>
              </a:solidFill>
              <a:latin typeface="Arial" panose="020B0604020202020204" pitchFamily="34" charset="0"/>
              <a:cs typeface="Arial" panose="020B0604020202020204" pitchFamily="34" charset="0"/>
            </a:endParaRPr>
          </a:p>
          <a:p>
            <a:pPr marL="287655" indent="-287655">
              <a:spcBef>
                <a:spcPts val="1200"/>
              </a:spcBef>
              <a:buSzPct val="120000"/>
              <a:buFont typeface="Arial"/>
              <a:buChar char="•"/>
            </a:pPr>
            <a:r>
              <a:rPr lang="nb-NO" sz="1600">
                <a:solidFill>
                  <a:schemeClr val="tx1"/>
                </a:solidFill>
                <a:latin typeface="Arial"/>
                <a:cs typeface="Arial"/>
              </a:rPr>
              <a:t>Parkering forbudt ved fotballbanen</a:t>
            </a:r>
          </a:p>
          <a:p>
            <a:pPr marL="287655" indent="-287655">
              <a:spcBef>
                <a:spcPts val="1200"/>
              </a:spcBef>
              <a:buSzPct val="120000"/>
              <a:buFontTx/>
              <a:buChar char="•"/>
            </a:pPr>
            <a:endParaRPr lang="nb-NO" sz="1600">
              <a:solidFill>
                <a:srgbClr val="FF0000"/>
              </a:solidFill>
              <a:latin typeface="Arial" panose="020B0604020202020204" pitchFamily="34" charset="0"/>
              <a:cs typeface="Arial" panose="020B0604020202020204" pitchFamily="34" charset="0"/>
            </a:endParaRPr>
          </a:p>
          <a:p>
            <a:pPr marL="287655" indent="-287655" algn="ctr">
              <a:spcBef>
                <a:spcPts val="1800"/>
              </a:spcBef>
              <a:buFont typeface="Arial" panose="020B0604020202020204" pitchFamily="34" charset="0"/>
              <a:buChar char="♥"/>
            </a:pPr>
            <a:endParaRPr lang="nb-NO">
              <a:latin typeface="Arial" panose="020B0604020202020204" pitchFamily="34" charset="0"/>
              <a:cs typeface="Arial" panose="020B0604020202020204" pitchFamily="34" charset="0"/>
            </a:endParaRPr>
          </a:p>
        </p:txBody>
      </p:sp>
      <p:sp>
        <p:nvSpPr>
          <p:cNvPr id="8" name="Title 7">
            <a:extLst>
              <a:ext uri="{FF2B5EF4-FFF2-40B4-BE49-F238E27FC236}">
                <a16:creationId xmlns:a16="http://schemas.microsoft.com/office/drawing/2014/main" id="{B2FD8046-D53B-FB35-4CEF-A6C94444C6D9}"/>
              </a:ext>
            </a:extLst>
          </p:cNvPr>
          <p:cNvSpPr>
            <a:spLocks noGrp="1"/>
          </p:cNvSpPr>
          <p:nvPr>
            <p:ph type="title"/>
          </p:nvPr>
        </p:nvSpPr>
        <p:spPr>
          <a:xfrm>
            <a:off x="705162" y="322545"/>
            <a:ext cx="10801349" cy="804957"/>
          </a:xfrm>
        </p:spPr>
        <p:txBody>
          <a:bodyPr anchor="ctr">
            <a:normAutofit/>
          </a:bodyPr>
          <a:lstStyle/>
          <a:p>
            <a:r>
              <a:rPr lang="nb-NO" sz="3000" b="1"/>
              <a:t>Hvordan</a:t>
            </a:r>
            <a:r>
              <a:rPr lang="nb-NO" sz="3000"/>
              <a:t> jobber vi med Hjertesone? </a:t>
            </a:r>
          </a:p>
        </p:txBody>
      </p:sp>
      <p:sp>
        <p:nvSpPr>
          <p:cNvPr id="3" name="Slide Number Placeholder 2">
            <a:extLst>
              <a:ext uri="{FF2B5EF4-FFF2-40B4-BE49-F238E27FC236}">
                <a16:creationId xmlns:a16="http://schemas.microsoft.com/office/drawing/2014/main" id="{8B75B0FC-1FE3-CBA3-B4F7-0D95800AAC2F}"/>
              </a:ext>
            </a:extLst>
          </p:cNvPr>
          <p:cNvSpPr>
            <a:spLocks noGrp="1"/>
          </p:cNvSpPr>
          <p:nvPr>
            <p:ph type="sldNum" sz="quarter" idx="12"/>
          </p:nvPr>
        </p:nvSpPr>
        <p:spPr/>
        <p:txBody>
          <a:bodyPr/>
          <a:lstStyle/>
          <a:p>
            <a:fld id="{8ACEFDFC-287E-0A4D-81A7-6CC8C070690D}" type="slidenum">
              <a:rPr lang="nb-NO" smtClean="0"/>
              <a:t>7</a:t>
            </a:fld>
            <a:endParaRPr lang="nb-NO"/>
          </a:p>
        </p:txBody>
      </p:sp>
      <p:cxnSp>
        <p:nvCxnSpPr>
          <p:cNvPr id="5" name="Rett linje 4">
            <a:extLst>
              <a:ext uri="{FF2B5EF4-FFF2-40B4-BE49-F238E27FC236}">
                <a16:creationId xmlns:a16="http://schemas.microsoft.com/office/drawing/2014/main" id="{6DEA766C-67C3-E3D7-291A-661E8F3EA51F}"/>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398D7CD-2916-B8B1-E889-747EA1EE6770}"/>
              </a:ext>
            </a:extLst>
          </p:cNvPr>
          <p:cNvPicPr>
            <a:picLocks noChangeAspect="1"/>
          </p:cNvPicPr>
          <p:nvPr/>
        </p:nvPicPr>
        <p:blipFill>
          <a:blip r:embed="rId8"/>
          <a:stretch>
            <a:fillRect/>
          </a:stretch>
        </p:blipFill>
        <p:spPr>
          <a:xfrm>
            <a:off x="8526290" y="1121633"/>
            <a:ext cx="2975662" cy="2658248"/>
          </a:xfrm>
          <a:prstGeom prst="rect">
            <a:avLst/>
          </a:prstGeom>
        </p:spPr>
      </p:pic>
      <p:pic>
        <p:nvPicPr>
          <p:cNvPr id="7" name="Picture 6">
            <a:extLst>
              <a:ext uri="{FF2B5EF4-FFF2-40B4-BE49-F238E27FC236}">
                <a16:creationId xmlns:a16="http://schemas.microsoft.com/office/drawing/2014/main" id="{79C1E51E-FBE9-1DBB-BE1F-9A7C225855EE}"/>
              </a:ext>
            </a:extLst>
          </p:cNvPr>
          <p:cNvPicPr>
            <a:picLocks noChangeAspect="1"/>
          </p:cNvPicPr>
          <p:nvPr/>
        </p:nvPicPr>
        <p:blipFill>
          <a:blip r:embed="rId9"/>
          <a:stretch>
            <a:fillRect/>
          </a:stretch>
        </p:blipFill>
        <p:spPr>
          <a:xfrm>
            <a:off x="6901249" y="1118930"/>
            <a:ext cx="2158314" cy="2663654"/>
          </a:xfrm>
          <a:prstGeom prst="rect">
            <a:avLst/>
          </a:prstGeom>
        </p:spPr>
      </p:pic>
      <p:pic>
        <p:nvPicPr>
          <p:cNvPr id="9" name="Picture 8">
            <a:extLst>
              <a:ext uri="{FF2B5EF4-FFF2-40B4-BE49-F238E27FC236}">
                <a16:creationId xmlns:a16="http://schemas.microsoft.com/office/drawing/2014/main" id="{C1A3A3FA-A8B2-978F-FB4A-E959D1041E62}"/>
              </a:ext>
            </a:extLst>
          </p:cNvPr>
          <p:cNvPicPr>
            <a:picLocks noChangeAspect="1"/>
          </p:cNvPicPr>
          <p:nvPr/>
        </p:nvPicPr>
        <p:blipFill>
          <a:blip r:embed="rId10"/>
          <a:stretch>
            <a:fillRect/>
          </a:stretch>
        </p:blipFill>
        <p:spPr>
          <a:xfrm>
            <a:off x="8140399" y="3918249"/>
            <a:ext cx="3376742" cy="2574067"/>
          </a:xfrm>
          <a:prstGeom prst="rect">
            <a:avLst/>
          </a:prstGeom>
        </p:spPr>
      </p:pic>
    </p:spTree>
    <p:extLst>
      <p:ext uri="{BB962C8B-B14F-4D97-AF65-F5344CB8AC3E}">
        <p14:creationId xmlns:p14="http://schemas.microsoft.com/office/powerpoint/2010/main" val="1009521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51BD2-9AA2-E300-0973-E6889FCEBE57}"/>
            </a:ext>
          </a:extLst>
        </p:cNvPr>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421D7344-44CE-E4FD-6CBF-63F19CB37E3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73" imgH="473" progId="TCLayout.ActiveDocument.1">
                  <p:embed/>
                </p:oleObj>
              </mc:Choice>
              <mc:Fallback>
                <p:oleObj name="think-cell Slide" r:id="rId5" imgW="473" imgH="473" progId="TCLayout.ActiveDocument.1">
                  <p:embed/>
                  <p:pic>
                    <p:nvPicPr>
                      <p:cNvPr id="10" name="Object 9" hidden="1">
                        <a:extLst>
                          <a:ext uri="{FF2B5EF4-FFF2-40B4-BE49-F238E27FC236}">
                            <a16:creationId xmlns:a16="http://schemas.microsoft.com/office/drawing/2014/main" id="{421D7344-44CE-E4FD-6CBF-63F19CB37E3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1" name="Rectangle 10" hidden="1">
            <a:extLst>
              <a:ext uri="{FF2B5EF4-FFF2-40B4-BE49-F238E27FC236}">
                <a16:creationId xmlns:a16="http://schemas.microsoft.com/office/drawing/2014/main" id="{5CB2335B-0A2F-5E6A-4DFB-90C4B3F1594E}"/>
              </a:ext>
            </a:extLst>
          </p:cNvPr>
          <p:cNvSpPr/>
          <p:nvPr>
            <p:custDataLst>
              <p:tags r:id="rId2"/>
            </p:custDataLst>
          </p:nvPr>
        </p:nvSpPr>
        <p:spPr>
          <a:xfrm>
            <a:off x="0" y="0"/>
            <a:ext cx="158750"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nb-NO" sz="2200">
              <a:latin typeface="Arial" panose="020B0604020202020204" pitchFamily="34" charset="0"/>
              <a:ea typeface="+mj-ea"/>
              <a:cs typeface="+mj-cs"/>
              <a:sym typeface="Oslo Sans Office Normal" panose="020B0604020202020204" charset="0"/>
            </a:endParaRPr>
          </a:p>
        </p:txBody>
      </p:sp>
      <p:sp>
        <p:nvSpPr>
          <p:cNvPr id="8" name="Title 7">
            <a:extLst>
              <a:ext uri="{FF2B5EF4-FFF2-40B4-BE49-F238E27FC236}">
                <a16:creationId xmlns:a16="http://schemas.microsoft.com/office/drawing/2014/main" id="{A3F36C1A-1817-C5E0-8939-207B8D61FF09}"/>
              </a:ext>
            </a:extLst>
          </p:cNvPr>
          <p:cNvSpPr>
            <a:spLocks noGrp="1"/>
          </p:cNvSpPr>
          <p:nvPr>
            <p:ph type="title"/>
          </p:nvPr>
        </p:nvSpPr>
        <p:spPr>
          <a:xfrm>
            <a:off x="705162" y="322545"/>
            <a:ext cx="10801349" cy="804957"/>
          </a:xfrm>
        </p:spPr>
        <p:txBody>
          <a:bodyPr anchor="ctr">
            <a:normAutofit/>
          </a:bodyPr>
          <a:lstStyle/>
          <a:p>
            <a:r>
              <a:rPr lang="nb-NO" sz="3000"/>
              <a:t>Hvordan kan dere som</a:t>
            </a:r>
            <a:r>
              <a:rPr lang="nb-NO" sz="3000" b="1"/>
              <a:t> foresatte </a:t>
            </a:r>
            <a:r>
              <a:rPr lang="nb-NO" sz="3000"/>
              <a:t>bidra?</a:t>
            </a:r>
            <a:endParaRPr lang="en-US" sz="3000"/>
          </a:p>
        </p:txBody>
      </p:sp>
      <p:sp>
        <p:nvSpPr>
          <p:cNvPr id="3" name="Slide Number Placeholder 2">
            <a:extLst>
              <a:ext uri="{FF2B5EF4-FFF2-40B4-BE49-F238E27FC236}">
                <a16:creationId xmlns:a16="http://schemas.microsoft.com/office/drawing/2014/main" id="{734C877A-CDDC-A536-1184-0C5C04CEC3E8}"/>
              </a:ext>
            </a:extLst>
          </p:cNvPr>
          <p:cNvSpPr>
            <a:spLocks noGrp="1"/>
          </p:cNvSpPr>
          <p:nvPr>
            <p:ph type="sldNum" sz="quarter" idx="12"/>
          </p:nvPr>
        </p:nvSpPr>
        <p:spPr/>
        <p:txBody>
          <a:bodyPr/>
          <a:lstStyle/>
          <a:p>
            <a:fld id="{8ACEFDFC-287E-0A4D-81A7-6CC8C070690D}" type="slidenum">
              <a:rPr lang="nb-NO" smtClean="0"/>
              <a:t>8</a:t>
            </a:fld>
            <a:endParaRPr lang="nb-NO"/>
          </a:p>
        </p:txBody>
      </p:sp>
      <p:cxnSp>
        <p:nvCxnSpPr>
          <p:cNvPr id="5" name="Rett linje 4">
            <a:extLst>
              <a:ext uri="{FF2B5EF4-FFF2-40B4-BE49-F238E27FC236}">
                <a16:creationId xmlns:a16="http://schemas.microsoft.com/office/drawing/2014/main" id="{4102F588-D5D3-8EF7-A7D5-C6F65574F53A}"/>
              </a:ext>
            </a:extLst>
          </p:cNvPr>
          <p:cNvCxnSpPr/>
          <p:nvPr/>
        </p:nvCxnSpPr>
        <p:spPr>
          <a:xfrm>
            <a:off x="679449" y="1056122"/>
            <a:ext cx="1063942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Hjerte 1">
            <a:extLst>
              <a:ext uri="{FF2B5EF4-FFF2-40B4-BE49-F238E27FC236}">
                <a16:creationId xmlns:a16="http://schemas.microsoft.com/office/drawing/2014/main" id="{A0C2B89E-B25B-6BB9-00CE-EFECDD0895B0}"/>
              </a:ext>
            </a:extLst>
          </p:cNvPr>
          <p:cNvSpPr/>
          <p:nvPr/>
        </p:nvSpPr>
        <p:spPr>
          <a:xfrm>
            <a:off x="979991" y="1467090"/>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80000" rIns="91440" bIns="45720" rtlCol="0" anchor="ctr"/>
          <a:lstStyle/>
          <a:p>
            <a:pPr algn="ctr"/>
            <a:r>
              <a:rPr lang="nb-NO" sz="1700">
                <a:solidFill>
                  <a:schemeClr val="tx1"/>
                </a:solidFill>
                <a:latin typeface="Arial" panose="020B0604020202020204" pitchFamily="34" charset="0"/>
              </a:rPr>
              <a:t>La barna </a:t>
            </a:r>
            <a:br>
              <a:rPr lang="nb-NO" sz="1700">
                <a:latin typeface="Arial" panose="020B0604020202020204" pitchFamily="34" charset="0"/>
              </a:rPr>
            </a:br>
            <a:r>
              <a:rPr lang="nb-NO" sz="1700">
                <a:solidFill>
                  <a:schemeClr val="tx1"/>
                </a:solidFill>
                <a:latin typeface="Arial" panose="020B0604020202020204" pitchFamily="34" charset="0"/>
              </a:rPr>
              <a:t>gå og sykle til skolen</a:t>
            </a:r>
          </a:p>
        </p:txBody>
      </p:sp>
      <p:sp>
        <p:nvSpPr>
          <p:cNvPr id="7" name="Hjerte 6">
            <a:extLst>
              <a:ext uri="{FF2B5EF4-FFF2-40B4-BE49-F238E27FC236}">
                <a16:creationId xmlns:a16="http://schemas.microsoft.com/office/drawing/2014/main" id="{18307241-D444-239F-4CC0-71D05A358F02}"/>
              </a:ext>
            </a:extLst>
          </p:cNvPr>
          <p:cNvSpPr/>
          <p:nvPr/>
        </p:nvSpPr>
        <p:spPr>
          <a:xfrm>
            <a:off x="4712825" y="1467089"/>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r>
              <a:rPr lang="nb-NO" sz="1700">
                <a:solidFill>
                  <a:schemeClr val="tx1"/>
                </a:solidFill>
                <a:latin typeface="Arial" panose="020B0604020202020204" pitchFamily="34" charset="0"/>
              </a:rPr>
              <a:t>Lær barna om trygg ferdsel i trafikken</a:t>
            </a:r>
          </a:p>
        </p:txBody>
      </p:sp>
      <p:sp>
        <p:nvSpPr>
          <p:cNvPr id="9" name="Hjerte 8">
            <a:extLst>
              <a:ext uri="{FF2B5EF4-FFF2-40B4-BE49-F238E27FC236}">
                <a16:creationId xmlns:a16="http://schemas.microsoft.com/office/drawing/2014/main" id="{A6042CD3-F231-05CE-F286-B6777A500EE7}"/>
              </a:ext>
            </a:extLst>
          </p:cNvPr>
          <p:cNvSpPr/>
          <p:nvPr/>
        </p:nvSpPr>
        <p:spPr>
          <a:xfrm>
            <a:off x="979990" y="3725077"/>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br>
              <a:rPr lang="nb-NO" sz="1700">
                <a:latin typeface="Arial" panose="020B0604020202020204" pitchFamily="34" charset="0"/>
              </a:rPr>
            </a:br>
            <a:r>
              <a:rPr lang="nb-NO" sz="1700">
                <a:solidFill>
                  <a:schemeClr val="tx1"/>
                </a:solidFill>
                <a:latin typeface="Arial"/>
                <a:cs typeface="Arial"/>
              </a:rPr>
              <a:t>Hvis bil: bruk anbefalt sted for å sette av barna</a:t>
            </a:r>
            <a:r>
              <a:rPr lang="nb-NO" sz="1700">
                <a:solidFill>
                  <a:srgbClr val="FF0000"/>
                </a:solidFill>
                <a:latin typeface="Arial"/>
                <a:cs typeface="Arial"/>
              </a:rPr>
              <a:t> </a:t>
            </a:r>
          </a:p>
        </p:txBody>
      </p:sp>
      <p:sp>
        <p:nvSpPr>
          <p:cNvPr id="12" name="Hjerte 11">
            <a:extLst>
              <a:ext uri="{FF2B5EF4-FFF2-40B4-BE49-F238E27FC236}">
                <a16:creationId xmlns:a16="http://schemas.microsoft.com/office/drawing/2014/main" id="{C5B23149-FC88-A092-13E7-E380583270CE}"/>
              </a:ext>
            </a:extLst>
          </p:cNvPr>
          <p:cNvSpPr/>
          <p:nvPr/>
        </p:nvSpPr>
        <p:spPr>
          <a:xfrm>
            <a:off x="4712825" y="3733798"/>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80000" rIns="91440" bIns="45720" rtlCol="0" anchor="ctr"/>
          <a:lstStyle/>
          <a:p>
            <a:pPr algn="ctr"/>
            <a:r>
              <a:rPr lang="nb-NO" sz="1700">
                <a:solidFill>
                  <a:schemeClr val="tx1"/>
                </a:solidFill>
                <a:latin typeface="Arial" panose="020B0604020202020204" pitchFamily="34" charset="0"/>
              </a:rPr>
              <a:t>Sørg for at barna bruker hjelm og refleks</a:t>
            </a:r>
          </a:p>
        </p:txBody>
      </p:sp>
      <p:sp>
        <p:nvSpPr>
          <p:cNvPr id="13" name="Hjerte 12">
            <a:extLst>
              <a:ext uri="{FF2B5EF4-FFF2-40B4-BE49-F238E27FC236}">
                <a16:creationId xmlns:a16="http://schemas.microsoft.com/office/drawing/2014/main" id="{AC19001B-6AA0-C0EB-D0C4-C0AFB4763D62}"/>
              </a:ext>
            </a:extLst>
          </p:cNvPr>
          <p:cNvSpPr/>
          <p:nvPr/>
        </p:nvSpPr>
        <p:spPr>
          <a:xfrm>
            <a:off x="8484243" y="1467088"/>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r>
              <a:rPr lang="nb-NO" sz="1700">
                <a:solidFill>
                  <a:schemeClr val="tx1"/>
                </a:solidFill>
                <a:latin typeface="Arial" panose="020B0604020202020204" pitchFamily="34" charset="0"/>
              </a:rPr>
              <a:t>Delta i skolens tiltak og aktiviteter</a:t>
            </a:r>
          </a:p>
        </p:txBody>
      </p:sp>
      <p:sp>
        <p:nvSpPr>
          <p:cNvPr id="15" name="Hjerte 14">
            <a:extLst>
              <a:ext uri="{FF2B5EF4-FFF2-40B4-BE49-F238E27FC236}">
                <a16:creationId xmlns:a16="http://schemas.microsoft.com/office/drawing/2014/main" id="{38C34203-B520-1F19-A598-F8F533FC9FF5}"/>
              </a:ext>
            </a:extLst>
          </p:cNvPr>
          <p:cNvSpPr/>
          <p:nvPr/>
        </p:nvSpPr>
        <p:spPr>
          <a:xfrm>
            <a:off x="2880166" y="2595619"/>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r>
              <a:rPr lang="nb-NO" sz="1700">
                <a:solidFill>
                  <a:schemeClr val="tx1"/>
                </a:solidFill>
                <a:latin typeface="Arial" panose="020B0604020202020204" pitchFamily="34" charset="0"/>
              </a:rPr>
              <a:t>Vær gode rollemodeller i trafikken</a:t>
            </a:r>
          </a:p>
        </p:txBody>
      </p:sp>
      <p:sp>
        <p:nvSpPr>
          <p:cNvPr id="20" name="Hjerte 19">
            <a:extLst>
              <a:ext uri="{FF2B5EF4-FFF2-40B4-BE49-F238E27FC236}">
                <a16:creationId xmlns:a16="http://schemas.microsoft.com/office/drawing/2014/main" id="{CC45E3DD-5BC6-97B9-12CF-D08070513C92}"/>
              </a:ext>
            </a:extLst>
          </p:cNvPr>
          <p:cNvSpPr/>
          <p:nvPr/>
        </p:nvSpPr>
        <p:spPr>
          <a:xfrm>
            <a:off x="8484243" y="3733797"/>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r>
              <a:rPr lang="nb-NO" sz="1700">
                <a:solidFill>
                  <a:schemeClr val="tx1"/>
                </a:solidFill>
                <a:latin typeface="Arial" panose="020B0604020202020204" pitchFamily="34" charset="0"/>
              </a:rPr>
              <a:t>Spre det hjertelige budskapet!</a:t>
            </a:r>
          </a:p>
        </p:txBody>
      </p:sp>
      <p:sp>
        <p:nvSpPr>
          <p:cNvPr id="14" name="Hjerte 13">
            <a:extLst>
              <a:ext uri="{FF2B5EF4-FFF2-40B4-BE49-F238E27FC236}">
                <a16:creationId xmlns:a16="http://schemas.microsoft.com/office/drawing/2014/main" id="{10B5F70B-AD4A-9786-F92D-984DED41757B}"/>
              </a:ext>
            </a:extLst>
          </p:cNvPr>
          <p:cNvSpPr/>
          <p:nvPr/>
        </p:nvSpPr>
        <p:spPr>
          <a:xfrm>
            <a:off x="6584065" y="2595619"/>
            <a:ext cx="2583081" cy="2255133"/>
          </a:xfrm>
          <a:prstGeom prst="heart">
            <a:avLst/>
          </a:prstGeom>
          <a:solidFill>
            <a:schemeClr val="accent5">
              <a:alpha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144000" rIns="91440" bIns="45720" rtlCol="0" anchor="ctr"/>
          <a:lstStyle/>
          <a:p>
            <a:pPr algn="ctr"/>
            <a:r>
              <a:rPr lang="nb-NO" sz="1700">
                <a:solidFill>
                  <a:schemeClr val="tx1"/>
                </a:solidFill>
                <a:latin typeface="Arial"/>
                <a:cs typeface="Arial"/>
              </a:rPr>
              <a:t>Følg med på arbeidet via vår nettside og skolens FAU-referater</a:t>
            </a:r>
          </a:p>
        </p:txBody>
      </p:sp>
    </p:spTree>
    <p:extLst>
      <p:ext uri="{BB962C8B-B14F-4D97-AF65-F5344CB8AC3E}">
        <p14:creationId xmlns:p14="http://schemas.microsoft.com/office/powerpoint/2010/main" val="1881159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9" grpId="0" animBg="1"/>
      <p:bldP spid="12" grpId="0" animBg="1"/>
      <p:bldP spid="13" grpId="0" animBg="1"/>
      <p:bldP spid="15" grpId="0" animBg="1"/>
      <p:bldP spid="20" grpId="0" animBg="1"/>
      <p:bldP spid="1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xspK_9ITJCqjcoR62BXvhg"/>
</p:tagLst>
</file>

<file path=ppt/theme/theme1.xml><?xml version="1.0" encoding="utf-8"?>
<a:theme xmlns:a="http://schemas.openxmlformats.org/drawingml/2006/main" name="Office-tema">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114D33E4F351B45BF98140065D55499" ma:contentTypeVersion="12" ma:contentTypeDescription="Opprett et nytt dokument." ma:contentTypeScope="" ma:versionID="159babcaa05decb77de4db60d82019d5">
  <xsd:schema xmlns:xsd="http://www.w3.org/2001/XMLSchema" xmlns:xs="http://www.w3.org/2001/XMLSchema" xmlns:p="http://schemas.microsoft.com/office/2006/metadata/properties" xmlns:ns2="4efd7896-0ea8-4bc0-bc79-c83e168a8b3f" xmlns:ns3="3ac437a6-230b-48ff-9ea7-4638e437b0d0" targetNamespace="http://schemas.microsoft.com/office/2006/metadata/properties" ma:root="true" ma:fieldsID="48d5efdfc3ab307a5e110a91b1e32eaf" ns2:_="" ns3:_="">
    <xsd:import namespace="4efd7896-0ea8-4bc0-bc79-c83e168a8b3f"/>
    <xsd:import namespace="3ac437a6-230b-48ff-9ea7-4638e437b0d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fd7896-0ea8-4bc0-bc79-c83e168a8b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ac437a6-230b-48ff-9ea7-4638e437b0d0"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72dbe892-cc15-49e9-b050-7a3fd18241fd}" ma:internalName="TaxCatchAll" ma:showField="CatchAllData" ma:web="3ac437a6-230b-48ff-9ea7-4638e437b0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ac437a6-230b-48ff-9ea7-4638e437b0d0" xsi:nil="true"/>
    <lcf76f155ced4ddcb4097134ff3c332f xmlns="4efd7896-0ea8-4bc0-bc79-c83e168a8b3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811CA72-901E-473A-8FA1-4CA7D277C016}"/>
</file>

<file path=customXml/itemProps2.xml><?xml version="1.0" encoding="utf-8"?>
<ds:datastoreItem xmlns:ds="http://schemas.openxmlformats.org/officeDocument/2006/customXml" ds:itemID="{D42B7E71-D2F3-4026-BC9F-2199700C1904}"/>
</file>

<file path=customXml/itemProps3.xml><?xml version="1.0" encoding="utf-8"?>
<ds:datastoreItem xmlns:ds="http://schemas.openxmlformats.org/officeDocument/2006/customXml" ds:itemID="{18EE930B-1B78-49FE-9274-2C9D0FE72BD4}"/>
</file>

<file path=docProps/app.xml><?xml version="1.0" encoding="utf-8"?>
<Properties xmlns="http://schemas.openxmlformats.org/officeDocument/2006/extended-properties" xmlns:vt="http://schemas.openxmlformats.org/officeDocument/2006/docPropsVTypes">
  <TotalTime>1</TotalTime>
  <Words>588</Words>
  <Application>Microsoft Office PowerPoint</Application>
  <PresentationFormat>Widescreen</PresentationFormat>
  <Paragraphs>74</Paragraphs>
  <Slides>8</Slides>
  <Notes>7</Notes>
  <HiddenSlides>0</HiddenSlides>
  <MMClips>0</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1</vt:i4>
      </vt:variant>
      <vt:variant>
        <vt:lpstr>Lysbildetitler</vt:lpstr>
      </vt:variant>
      <vt:variant>
        <vt:i4>8</vt:i4>
      </vt:variant>
    </vt:vector>
  </HeadingPairs>
  <TitlesOfParts>
    <vt:vector size="16" baseType="lpstr">
      <vt:lpstr>Aptos</vt:lpstr>
      <vt:lpstr>Aptos Display</vt:lpstr>
      <vt:lpstr>Arial</vt:lpstr>
      <vt:lpstr>Calibri</vt:lpstr>
      <vt:lpstr>Courier New</vt:lpstr>
      <vt:lpstr>Times New Roman</vt:lpstr>
      <vt:lpstr>Office-tema</vt:lpstr>
      <vt:lpstr>think-cell Slide</vt:lpstr>
      <vt:lpstr>PowerPoint-presentasjon</vt:lpstr>
      <vt:lpstr>PowerPoint-presentasjon</vt:lpstr>
      <vt:lpstr>Hva er Hjertesone?</vt:lpstr>
      <vt:lpstr>Droppsone vs. Parkering - Hvor skal jeg slippe av eleven? </vt:lpstr>
      <vt:lpstr>Hvorfor Hjertesone?</vt:lpstr>
      <vt:lpstr>Hvordan jobber vi med Hjertesone? </vt:lpstr>
      <vt:lpstr>Hvordan jobber vi med Hjertesone? </vt:lpstr>
      <vt:lpstr>Hvordan kan dere som foresatte bidra?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Camilla Egeland Torsæter</dc:creator>
  <cp:lastModifiedBy>Camilla Egeland Torsæter</cp:lastModifiedBy>
  <cp:revision>6</cp:revision>
  <dcterms:created xsi:type="dcterms:W3CDTF">2012-08-10T12:39:23Z</dcterms:created>
  <dcterms:modified xsi:type="dcterms:W3CDTF">2026-09-07T07:01:43Z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0x0101000114D33E4F351B45BF98140065D55499</vt:lpwstr>
  </property>
</Properties>
</file>